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5"/>
  </p:notesMasterIdLst>
  <p:sldIdLst>
    <p:sldId id="306" r:id="rId5"/>
    <p:sldId id="390" r:id="rId6"/>
    <p:sldId id="477" r:id="rId7"/>
    <p:sldId id="474" r:id="rId8"/>
    <p:sldId id="422" r:id="rId9"/>
    <p:sldId id="421" r:id="rId10"/>
    <p:sldId id="481" r:id="rId11"/>
    <p:sldId id="423" r:id="rId12"/>
    <p:sldId id="424" r:id="rId13"/>
    <p:sldId id="479" r:id="rId14"/>
    <p:sldId id="480" r:id="rId15"/>
    <p:sldId id="425" r:id="rId16"/>
    <p:sldId id="426" r:id="rId17"/>
    <p:sldId id="492" r:id="rId18"/>
    <p:sldId id="430" r:id="rId19"/>
    <p:sldId id="431" r:id="rId20"/>
    <p:sldId id="432" r:id="rId21"/>
    <p:sldId id="433" r:id="rId22"/>
    <p:sldId id="434" r:id="rId23"/>
    <p:sldId id="476" r:id="rId24"/>
    <p:sldId id="482" r:id="rId25"/>
    <p:sldId id="483" r:id="rId26"/>
    <p:sldId id="487" r:id="rId27"/>
    <p:sldId id="488" r:id="rId28"/>
    <p:sldId id="490" r:id="rId29"/>
    <p:sldId id="491" r:id="rId30"/>
    <p:sldId id="484" r:id="rId31"/>
    <p:sldId id="486" r:id="rId32"/>
    <p:sldId id="473" r:id="rId33"/>
    <p:sldId id="256" r:id="rId34"/>
  </p:sldIdLst>
  <p:sldSz cx="14630400" cy="8229600"/>
  <p:notesSz cx="6858000" cy="9144000"/>
  <p:defaultTextStyle>
    <a:defPPr marL="0" marR="0" indent="0" algn="l" defTabSz="548640" rtl="0" fontAlgn="auto" latinLnBrk="1" hangingPunct="0">
      <a:lnSpc>
        <a:spcPct val="100000"/>
      </a:lnSpc>
      <a:spcBef>
        <a:spcPts val="0"/>
      </a:spcBef>
      <a:spcAft>
        <a:spcPts val="0"/>
      </a:spcAft>
      <a:buClrTx/>
      <a:buSzTx/>
      <a:buFontTx/>
      <a:buNone/>
      <a:tabLst/>
      <a:defRPr kumimoji="0" sz="1080" b="0" i="0" u="none" strike="noStrike" cap="none" spc="0" normalizeH="0" baseline="0">
        <a:ln>
          <a:noFill/>
        </a:ln>
        <a:solidFill>
          <a:srgbClr val="000000"/>
        </a:solidFill>
        <a:effectLst/>
        <a:uFillTx/>
      </a:defRPr>
    </a:defPPr>
    <a:lvl1pPr marL="0" marR="0" indent="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1pPr>
    <a:lvl2pPr marL="0" marR="0" indent="13716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2pPr>
    <a:lvl3pPr marL="0" marR="0" indent="27432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3pPr>
    <a:lvl4pPr marL="0" marR="0" indent="41148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4pPr>
    <a:lvl5pPr marL="0" marR="0" indent="54864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5pPr>
    <a:lvl6pPr marL="0" marR="0" indent="68580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6pPr>
    <a:lvl7pPr marL="0" marR="0" indent="82296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7pPr>
    <a:lvl8pPr marL="0" marR="0" indent="96012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8pPr>
    <a:lvl9pPr marL="0" marR="0" indent="109728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6690"/>
    <a:srgbClr val="1A72F7"/>
    <a:srgbClr val="D687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5C43A4-4E4F-9E40-8F59-7979F466A398}" v="3" dt="2023-12-12T21:35:20.78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87993" autoAdjust="0"/>
  </p:normalViewPr>
  <p:slideViewPr>
    <p:cSldViewPr snapToGrid="0" snapToObjects="1">
      <p:cViewPr varScale="1">
        <p:scale>
          <a:sx n="66" d="100"/>
          <a:sy n="66" d="100"/>
        </p:scale>
        <p:origin x="720" y="19"/>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381000" y="685800"/>
            <a:ext cx="6096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74320" latinLnBrk="0">
      <a:lnSpc>
        <a:spcPct val="117999"/>
      </a:lnSpc>
      <a:defRPr sz="1320">
        <a:latin typeface="Helvetica Neue"/>
        <a:ea typeface="Helvetica Neue"/>
        <a:cs typeface="Helvetica Neue"/>
        <a:sym typeface="Helvetica Neue"/>
      </a:defRPr>
    </a:lvl1pPr>
    <a:lvl2pPr indent="137160" defTabSz="274320" latinLnBrk="0">
      <a:lnSpc>
        <a:spcPct val="117999"/>
      </a:lnSpc>
      <a:defRPr sz="1320">
        <a:latin typeface="Helvetica Neue"/>
        <a:ea typeface="Helvetica Neue"/>
        <a:cs typeface="Helvetica Neue"/>
        <a:sym typeface="Helvetica Neue"/>
      </a:defRPr>
    </a:lvl2pPr>
    <a:lvl3pPr indent="274320" defTabSz="274320" latinLnBrk="0">
      <a:lnSpc>
        <a:spcPct val="117999"/>
      </a:lnSpc>
      <a:defRPr sz="1320">
        <a:latin typeface="Helvetica Neue"/>
        <a:ea typeface="Helvetica Neue"/>
        <a:cs typeface="Helvetica Neue"/>
        <a:sym typeface="Helvetica Neue"/>
      </a:defRPr>
    </a:lvl3pPr>
    <a:lvl4pPr indent="411480" defTabSz="274320" latinLnBrk="0">
      <a:lnSpc>
        <a:spcPct val="117999"/>
      </a:lnSpc>
      <a:defRPr sz="1320">
        <a:latin typeface="Helvetica Neue"/>
        <a:ea typeface="Helvetica Neue"/>
        <a:cs typeface="Helvetica Neue"/>
        <a:sym typeface="Helvetica Neue"/>
      </a:defRPr>
    </a:lvl4pPr>
    <a:lvl5pPr indent="548640" defTabSz="274320" latinLnBrk="0">
      <a:lnSpc>
        <a:spcPct val="117999"/>
      </a:lnSpc>
      <a:defRPr sz="1320">
        <a:latin typeface="Helvetica Neue"/>
        <a:ea typeface="Helvetica Neue"/>
        <a:cs typeface="Helvetica Neue"/>
        <a:sym typeface="Helvetica Neue"/>
      </a:defRPr>
    </a:lvl5pPr>
    <a:lvl6pPr indent="685800" defTabSz="274320" latinLnBrk="0">
      <a:lnSpc>
        <a:spcPct val="117999"/>
      </a:lnSpc>
      <a:defRPr sz="1320">
        <a:latin typeface="Helvetica Neue"/>
        <a:ea typeface="Helvetica Neue"/>
        <a:cs typeface="Helvetica Neue"/>
        <a:sym typeface="Helvetica Neue"/>
      </a:defRPr>
    </a:lvl6pPr>
    <a:lvl7pPr indent="822960" defTabSz="274320" latinLnBrk="0">
      <a:lnSpc>
        <a:spcPct val="117999"/>
      </a:lnSpc>
      <a:defRPr sz="1320">
        <a:latin typeface="Helvetica Neue"/>
        <a:ea typeface="Helvetica Neue"/>
        <a:cs typeface="Helvetica Neue"/>
        <a:sym typeface="Helvetica Neue"/>
      </a:defRPr>
    </a:lvl7pPr>
    <a:lvl8pPr indent="960120" defTabSz="274320" latinLnBrk="0">
      <a:lnSpc>
        <a:spcPct val="117999"/>
      </a:lnSpc>
      <a:defRPr sz="1320">
        <a:latin typeface="Helvetica Neue"/>
        <a:ea typeface="Helvetica Neue"/>
        <a:cs typeface="Helvetica Neue"/>
        <a:sym typeface="Helvetica Neue"/>
      </a:defRPr>
    </a:lvl8pPr>
    <a:lvl9pPr indent="1097280" defTabSz="274320" latinLnBrk="0">
      <a:lnSpc>
        <a:spcPct val="117999"/>
      </a:lnSpc>
      <a:defRPr sz="132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Hi </a:t>
            </a:r>
            <a:r>
              <a:rPr lang="it-IT" dirty="0" err="1"/>
              <a:t>all</a:t>
            </a:r>
            <a:r>
              <a:rPr lang="it-IT" dirty="0"/>
              <a:t>, I </a:t>
            </a:r>
            <a:r>
              <a:rPr lang="it-IT" dirty="0" err="1"/>
              <a:t>am</a:t>
            </a:r>
            <a:r>
              <a:rPr lang="it-IT" dirty="0"/>
              <a:t> Nicola d’Ambrosio, a </a:t>
            </a:r>
            <a:r>
              <a:rPr lang="it-IT" dirty="0" err="1"/>
              <a:t>phd</a:t>
            </a:r>
            <a:r>
              <a:rPr lang="it-IT" dirty="0"/>
              <a:t> </a:t>
            </a:r>
            <a:r>
              <a:rPr lang="it-IT" dirty="0" err="1"/>
              <a:t>student</a:t>
            </a:r>
            <a:r>
              <a:rPr lang="it-IT" dirty="0"/>
              <a:t> </a:t>
            </a:r>
            <a:r>
              <a:rPr lang="it-IT" dirty="0" err="1"/>
              <a:t>at</a:t>
            </a:r>
            <a:r>
              <a:rPr lang="it-IT" dirty="0"/>
              <a:t> </a:t>
            </a:r>
            <a:r>
              <a:rPr lang="it-IT" dirty="0" err="1"/>
              <a:t>unina</a:t>
            </a:r>
            <a:r>
              <a:rPr lang="it-IT" dirty="0"/>
              <a:t> </a:t>
            </a:r>
            <a:r>
              <a:rPr lang="it-IT" dirty="0" err="1"/>
              <a:t>who</a:t>
            </a:r>
            <a:r>
              <a:rPr lang="it-IT" dirty="0"/>
              <a:t> </a:t>
            </a:r>
            <a:r>
              <a:rPr lang="it-IT" dirty="0" err="1"/>
              <a:t>is</a:t>
            </a:r>
            <a:r>
              <a:rPr lang="it-IT" dirty="0"/>
              <a:t> </a:t>
            </a:r>
            <a:r>
              <a:rPr lang="it-IT" dirty="0" err="1"/>
              <a:t>focused</a:t>
            </a:r>
            <a:r>
              <a:rPr lang="it-IT" dirty="0"/>
              <a:t> the generation of </a:t>
            </a:r>
            <a:r>
              <a:rPr lang="it-IT" dirty="0" err="1"/>
              <a:t>vulnerable</a:t>
            </a:r>
            <a:r>
              <a:rPr lang="it-IT" dirty="0"/>
              <a:t> </a:t>
            </a:r>
            <a:r>
              <a:rPr lang="it-IT" dirty="0" err="1"/>
              <a:t>enviroment</a:t>
            </a:r>
            <a:r>
              <a:rPr lang="it-IT" dirty="0"/>
              <a:t>, new </a:t>
            </a:r>
            <a:r>
              <a:rPr lang="it-IT" dirty="0" err="1"/>
              <a:t>active</a:t>
            </a:r>
            <a:r>
              <a:rPr lang="it-IT" dirty="0"/>
              <a:t> </a:t>
            </a:r>
            <a:r>
              <a:rPr lang="it-IT" dirty="0" err="1"/>
              <a:t>deception</a:t>
            </a:r>
            <a:r>
              <a:rPr lang="it-IT" dirty="0"/>
              <a:t> strategies, </a:t>
            </a:r>
            <a:r>
              <a:rPr lang="it-IT" dirty="0" err="1"/>
              <a:t>threat</a:t>
            </a:r>
            <a:r>
              <a:rPr lang="it-IT" dirty="0"/>
              <a:t> </a:t>
            </a:r>
            <a:r>
              <a:rPr lang="it-IT" dirty="0" err="1"/>
              <a:t>modelling</a:t>
            </a:r>
            <a:r>
              <a:rPr lang="it-IT" dirty="0"/>
              <a:t> and </a:t>
            </a:r>
            <a:r>
              <a:rPr lang="it-IT" dirty="0" err="1"/>
              <a:t>analysis</a:t>
            </a:r>
            <a:r>
              <a:rPr lang="it-IT" dirty="0"/>
              <a:t> and </a:t>
            </a:r>
            <a:r>
              <a:rPr lang="it-IT" dirty="0" err="1"/>
              <a:t>also</a:t>
            </a:r>
            <a:r>
              <a:rPr lang="it-IT" dirty="0"/>
              <a:t> offensive security </a:t>
            </a:r>
            <a:r>
              <a:rPr lang="it-IT" dirty="0" err="1"/>
              <a:t>which</a:t>
            </a:r>
            <a:r>
              <a:rPr lang="it-IT" dirty="0"/>
              <a:t> </a:t>
            </a:r>
            <a:r>
              <a:rPr lang="it-IT" dirty="0" err="1"/>
              <a:t>concern</a:t>
            </a:r>
            <a:r>
              <a:rPr lang="it-IT" dirty="0"/>
              <a:t> the </a:t>
            </a:r>
            <a:r>
              <a:rPr lang="it-IT" dirty="0" err="1"/>
              <a:t>topic</a:t>
            </a:r>
            <a:r>
              <a:rPr lang="it-IT" dirty="0"/>
              <a:t> </a:t>
            </a:r>
            <a:r>
              <a:rPr lang="it-IT" dirty="0" err="1"/>
              <a:t>that</a:t>
            </a:r>
            <a:r>
              <a:rPr lang="it-IT" dirty="0"/>
              <a:t> </a:t>
            </a:r>
            <a:r>
              <a:rPr lang="it-IT" dirty="0" err="1"/>
              <a:t>we</a:t>
            </a:r>
            <a:r>
              <a:rPr lang="it-IT" dirty="0"/>
              <a:t> </a:t>
            </a:r>
            <a:r>
              <a:rPr lang="it-IT" dirty="0" err="1"/>
              <a:t>will</a:t>
            </a:r>
            <a:r>
              <a:rPr lang="it-IT" dirty="0"/>
              <a:t> </a:t>
            </a:r>
            <a:r>
              <a:rPr lang="it-IT" dirty="0" err="1"/>
              <a:t>address</a:t>
            </a:r>
            <a:r>
              <a:rPr lang="it-IT" dirty="0"/>
              <a:t> in </a:t>
            </a:r>
            <a:r>
              <a:rPr lang="it-IT" dirty="0" err="1"/>
              <a:t>this</a:t>
            </a:r>
            <a:r>
              <a:rPr lang="it-IT" dirty="0"/>
              <a:t> talk </a:t>
            </a:r>
          </a:p>
          <a:p>
            <a:endParaRPr lang="it-IT" dirty="0"/>
          </a:p>
        </p:txBody>
      </p:sp>
    </p:spTree>
    <p:extLst>
      <p:ext uri="{BB962C8B-B14F-4D97-AF65-F5344CB8AC3E}">
        <p14:creationId xmlns:p14="http://schemas.microsoft.com/office/powerpoint/2010/main" val="687010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098840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104237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968765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Aggiungere logo </a:t>
            </a:r>
            <a:r>
              <a:rPr lang="it-IT" dirty="0" err="1"/>
              <a:t>proo</a:t>
            </a:r>
            <a:endParaRPr lang="it-IT" dirty="0"/>
          </a:p>
        </p:txBody>
      </p:sp>
    </p:spTree>
    <p:extLst>
      <p:ext uri="{BB962C8B-B14F-4D97-AF65-F5344CB8AC3E}">
        <p14:creationId xmlns:p14="http://schemas.microsoft.com/office/powerpoint/2010/main" val="396041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Aggiungere logo </a:t>
            </a:r>
            <a:r>
              <a:rPr lang="it-IT" dirty="0" err="1"/>
              <a:t>proo</a:t>
            </a:r>
            <a:endParaRPr lang="it-IT" dirty="0"/>
          </a:p>
        </p:txBody>
      </p:sp>
    </p:spTree>
    <p:extLst>
      <p:ext uri="{BB962C8B-B14F-4D97-AF65-F5344CB8AC3E}">
        <p14:creationId xmlns:p14="http://schemas.microsoft.com/office/powerpoint/2010/main" val="115044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882665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004370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889820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591900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435814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Before we start, I want to talk about a cruel story where a person decided to kill 14 people in Prague. From this story, I want to highlight how the police started to use social networks to better understand the reasons behind his actions.</a:t>
            </a:r>
          </a:p>
          <a:p>
            <a:endParaRPr lang="en-US" dirty="0"/>
          </a:p>
        </p:txBody>
      </p:sp>
    </p:spTree>
    <p:extLst>
      <p:ext uri="{BB962C8B-B14F-4D97-AF65-F5344CB8AC3E}">
        <p14:creationId xmlns:p14="http://schemas.microsoft.com/office/powerpoint/2010/main" val="3080040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05517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55515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75152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200730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364658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122023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658720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920907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625964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Open Source Intelligence (OSINT) has started to become increasingly important in investigations. However, many professionals, including judges, lawyers, and others in the legal field, find it challenging to effectively utilize OSINT. The complexity and vastness of digital data can be overwhelming, and there is often a lack of specialized training and understanding of how to properly leverage these tools. This gap highlights the need for more education and resources to help legal professionals integrate OSINT into their practices, ensuring they can fully benefit from the valuable insights it can provide.</a:t>
            </a:r>
            <a:endParaRPr lang="it-IT" dirty="0"/>
          </a:p>
        </p:txBody>
      </p:sp>
    </p:spTree>
    <p:extLst>
      <p:ext uri="{BB962C8B-B14F-4D97-AF65-F5344CB8AC3E}">
        <p14:creationId xmlns:p14="http://schemas.microsoft.com/office/powerpoint/2010/main" val="1717853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254038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Aggiungere logo </a:t>
            </a:r>
            <a:r>
              <a:rPr lang="it-IT" dirty="0" err="1"/>
              <a:t>proo</a:t>
            </a:r>
            <a:endParaRPr lang="it-IT" dirty="0"/>
          </a:p>
        </p:txBody>
      </p:sp>
    </p:spTree>
    <p:extLst>
      <p:ext uri="{BB962C8B-B14F-4D97-AF65-F5344CB8AC3E}">
        <p14:creationId xmlns:p14="http://schemas.microsoft.com/office/powerpoint/2010/main" val="4261251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Aggiungere logo </a:t>
            </a:r>
            <a:r>
              <a:rPr lang="it-IT" dirty="0" err="1"/>
              <a:t>proo</a:t>
            </a:r>
            <a:endParaRPr lang="it-IT" dirty="0"/>
          </a:p>
        </p:txBody>
      </p:sp>
    </p:spTree>
    <p:extLst>
      <p:ext uri="{BB962C8B-B14F-4D97-AF65-F5344CB8AC3E}">
        <p14:creationId xmlns:p14="http://schemas.microsoft.com/office/powerpoint/2010/main" val="3880433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80998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987314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8844360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2C7585-42F3-ED4D-AEF7-C9421F159358}"/>
              </a:ext>
            </a:extLst>
          </p:cNvPr>
          <p:cNvSpPr/>
          <p:nvPr userDrawn="1"/>
        </p:nvSpPr>
        <p:spPr>
          <a:xfrm>
            <a:off x="12226375" y="7874234"/>
            <a:ext cx="2125903" cy="246221"/>
          </a:xfrm>
          <a:prstGeom prst="rect">
            <a:avLst/>
          </a:prstGeom>
        </p:spPr>
        <p:txBody>
          <a:bodyPr wrap="none">
            <a:spAutoFit/>
          </a:bodyPr>
          <a:lstStyle/>
          <a:p>
            <a:pPr marL="0" marR="0" lvl="0" indent="0" algn="r" defTabSz="4953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Arial Black" panose="020B0A04020102020204"/>
                <a:sym typeface="Asap SemiBold"/>
              </a:rPr>
              <a:t>#BHUSA   @BlackHatEvents</a:t>
            </a:r>
          </a:p>
        </p:txBody>
      </p:sp>
      <p:pic>
        <p:nvPicPr>
          <p:cNvPr id="7" name="Picture 6">
            <a:extLst>
              <a:ext uri="{FF2B5EF4-FFF2-40B4-BE49-F238E27FC236}">
                <a16:creationId xmlns:a16="http://schemas.microsoft.com/office/drawing/2014/main" id="{01384502-DFB9-BB47-92B0-57207B95C6E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49021" y="663172"/>
            <a:ext cx="4295752" cy="2815982"/>
          </a:xfrm>
          <a:prstGeom prst="rect">
            <a:avLst/>
          </a:prstGeom>
        </p:spPr>
      </p:pic>
    </p:spTree>
    <p:extLst>
      <p:ext uri="{BB962C8B-B14F-4D97-AF65-F5344CB8AC3E}">
        <p14:creationId xmlns:p14="http://schemas.microsoft.com/office/powerpoint/2010/main" val="107071916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488D7C78-60DE-F149-8354-104FAEBB004F}"/>
              </a:ext>
            </a:extLst>
          </p:cNvPr>
          <p:cNvSpPr txBox="1">
            <a:spLocks noGrp="1"/>
          </p:cNvSpPr>
          <p:nvPr>
            <p:ph type="title"/>
          </p:nvPr>
        </p:nvSpPr>
        <p:spPr>
          <a:xfrm>
            <a:off x="1066800" y="2720340"/>
            <a:ext cx="12496800" cy="1910871"/>
          </a:xfrm>
          <a:prstGeom prst="rect">
            <a:avLst/>
          </a:prstGeom>
        </p:spPr>
        <p:txBody>
          <a:bodyPr>
            <a:normAutofit/>
          </a:bodyPr>
          <a:lstStyle>
            <a:lvl1pPr algn="ctr">
              <a:defRPr sz="3600" baseline="0">
                <a:solidFill>
                  <a:srgbClr val="1A6690"/>
                </a:solidFill>
                <a:latin typeface="Arial Black" panose="020B0604020202020204" pitchFamily="34" charset="0"/>
              </a:defRPr>
            </a:lvl1pPr>
          </a:lstStyle>
          <a:p>
            <a:r>
              <a:rPr dirty="0"/>
              <a:t>Title Text</a:t>
            </a:r>
          </a:p>
        </p:txBody>
      </p:sp>
      <p:sp>
        <p:nvSpPr>
          <p:cNvPr id="7" name="Body Level One…">
            <a:extLst>
              <a:ext uri="{FF2B5EF4-FFF2-40B4-BE49-F238E27FC236}">
                <a16:creationId xmlns:a16="http://schemas.microsoft.com/office/drawing/2014/main" id="{33D8FF27-A2E4-6345-BB51-FCA368E526BC}"/>
              </a:ext>
            </a:extLst>
          </p:cNvPr>
          <p:cNvSpPr txBox="1">
            <a:spLocks noGrp="1"/>
          </p:cNvSpPr>
          <p:nvPr>
            <p:ph type="body" sz="quarter" idx="1" hasCustomPrompt="1"/>
          </p:nvPr>
        </p:nvSpPr>
        <p:spPr>
          <a:xfrm>
            <a:off x="1066800" y="4631211"/>
            <a:ext cx="12496800" cy="2788919"/>
          </a:xfrm>
          <a:prstGeom prst="rect">
            <a:avLst/>
          </a:prstGeom>
        </p:spPr>
        <p:txBody>
          <a:bodyPr anchor="t"/>
          <a:lstStyle>
            <a:lvl1pPr marL="0" indent="0" algn="ctr">
              <a:lnSpc>
                <a:spcPct val="100000"/>
              </a:lnSpc>
              <a:spcBef>
                <a:spcPts val="600"/>
              </a:spcBef>
              <a:spcAft>
                <a:spcPts val="600"/>
              </a:spcAft>
              <a:buSzTx/>
              <a:buNone/>
              <a:defRPr sz="2400" baseline="0">
                <a:solidFill>
                  <a:schemeClr val="tx2"/>
                </a:solidFill>
                <a:latin typeface="Arial" panose="020B0604020202020204" pitchFamily="34" charset="0"/>
                <a:ea typeface="Helvetica Neue"/>
                <a:cs typeface="Helvetica Neue"/>
                <a:sym typeface="Helvetica Neue"/>
              </a:defRPr>
            </a:lvl1pPr>
            <a:lvl2pPr marL="0" indent="0" algn="ctr">
              <a:lnSpc>
                <a:spcPct val="100000"/>
              </a:lnSpc>
              <a:spcBef>
                <a:spcPts val="600"/>
              </a:spcBef>
              <a:spcAft>
                <a:spcPts val="600"/>
              </a:spcAft>
              <a:buSzTx/>
              <a:buNone/>
              <a:defRPr sz="2000" baseline="0">
                <a:solidFill>
                  <a:schemeClr val="tx2"/>
                </a:solidFill>
                <a:latin typeface="Arial" panose="020B0604020202020204" pitchFamily="34" charset="0"/>
                <a:ea typeface="Helvetica Neue"/>
                <a:cs typeface="Helvetica Neue"/>
                <a:sym typeface="Helvetica Neue"/>
              </a:defRPr>
            </a:lvl2pPr>
            <a:lvl3pPr marL="0" indent="0" algn="ctr">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3pPr>
            <a:lvl4pPr marL="0" indent="0" algn="ctr">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4pPr>
            <a:lvl5pPr marL="0" indent="0" algn="ctr">
              <a:lnSpc>
                <a:spcPct val="100000"/>
              </a:lnSpc>
              <a:spcBef>
                <a:spcPts val="600"/>
              </a:spcBef>
              <a:spcAft>
                <a:spcPts val="600"/>
              </a:spcAft>
              <a:buSzTx/>
              <a:buNone/>
              <a:defRPr sz="140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90716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77F467-0E96-F3E6-8189-3EEA5A627DB1}"/>
              </a:ext>
            </a:extLst>
          </p:cNvPr>
          <p:cNvSpPr>
            <a:spLocks noGrp="1"/>
          </p:cNvSpPr>
          <p:nvPr>
            <p:ph type="title"/>
          </p:nvPr>
        </p:nvSpPr>
        <p:spPr>
          <a:xfrm>
            <a:off x="1007746" y="548640"/>
            <a:ext cx="4718684" cy="1920240"/>
          </a:xfrm>
        </p:spPr>
        <p:txBody>
          <a:bodyPr anchor="b"/>
          <a:lstStyle>
            <a:lvl1pPr>
              <a:defRPr sz="384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E828A9DD-F01B-E5D9-A566-63C361B1D29A}"/>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ADA84A87-C8E9-D26C-B11D-D43203C2C019}"/>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it-IT"/>
              <a:t>Fare clic per modificare gli stili del testo dello schema</a:t>
            </a:r>
          </a:p>
        </p:txBody>
      </p:sp>
    </p:spTree>
    <p:extLst>
      <p:ext uri="{BB962C8B-B14F-4D97-AF65-F5344CB8AC3E}">
        <p14:creationId xmlns:p14="http://schemas.microsoft.com/office/powerpoint/2010/main" val="3739167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066800" y="1379220"/>
            <a:ext cx="12496800" cy="2788920"/>
          </a:xfrm>
          <a:prstGeom prst="rect">
            <a:avLst/>
          </a:prstGeom>
        </p:spPr>
        <p:txBody>
          <a:bodyPr anchor="b">
            <a:normAutofit/>
          </a:bodyPr>
          <a:lstStyle>
            <a:lvl1pPr>
              <a:defRPr sz="4600" baseline="0">
                <a:solidFill>
                  <a:srgbClr val="1A6690"/>
                </a:solidFill>
                <a:latin typeface="Arial Black" panose="020B0604020202020204" pitchFamily="34" charset="0"/>
              </a:defRPr>
            </a:lvl1pPr>
          </a:lstStyle>
          <a:p>
            <a:r>
              <a:rPr dirty="0"/>
              <a:t>Title Text</a:t>
            </a:r>
          </a:p>
        </p:txBody>
      </p:sp>
      <p:sp>
        <p:nvSpPr>
          <p:cNvPr id="12" name="Body Level One…"/>
          <p:cNvSpPr txBox="1">
            <a:spLocks noGrp="1"/>
          </p:cNvSpPr>
          <p:nvPr>
            <p:ph type="body" sz="quarter" idx="1" hasCustomPrompt="1"/>
          </p:nvPr>
        </p:nvSpPr>
        <p:spPr>
          <a:xfrm>
            <a:off x="1066800" y="4244339"/>
            <a:ext cx="12496800" cy="3175791"/>
          </a:xfrm>
          <a:prstGeom prst="rect">
            <a:avLst/>
          </a:prstGeom>
        </p:spPr>
        <p:txBody>
          <a:bodyPr anchor="t"/>
          <a:lstStyle>
            <a:lvl1pPr marL="0" indent="0" algn="l">
              <a:lnSpc>
                <a:spcPct val="100000"/>
              </a:lnSpc>
              <a:spcBef>
                <a:spcPts val="600"/>
              </a:spcBef>
              <a:spcAft>
                <a:spcPts val="600"/>
              </a:spcAft>
              <a:buSzTx/>
              <a:buNone/>
              <a:defRPr sz="2400" baseline="0">
                <a:solidFill>
                  <a:schemeClr val="tx2"/>
                </a:solidFill>
                <a:latin typeface="Arial" panose="020B0604020202020204" pitchFamily="34" charset="0"/>
                <a:ea typeface="Helvetica Neue"/>
                <a:cs typeface="Helvetica Neue"/>
                <a:sym typeface="Helvetica Neue"/>
              </a:defRPr>
            </a:lvl1pPr>
            <a:lvl2pPr marL="0" indent="0" algn="l">
              <a:lnSpc>
                <a:spcPct val="100000"/>
              </a:lnSpc>
              <a:spcBef>
                <a:spcPts val="600"/>
              </a:spcBef>
              <a:spcAft>
                <a:spcPts val="600"/>
              </a:spcAft>
              <a:buSzTx/>
              <a:buNone/>
              <a:defRPr sz="2000" baseline="0">
                <a:solidFill>
                  <a:schemeClr val="tx2"/>
                </a:solidFill>
                <a:latin typeface="Arial" panose="020B0604020202020204" pitchFamily="34" charset="0"/>
                <a:ea typeface="Helvetica Neue"/>
                <a:cs typeface="Helvetica Neue"/>
                <a:sym typeface="Helvetica Neue"/>
              </a:defRPr>
            </a:lvl2pPr>
            <a:lvl3pPr marL="0" indent="0" algn="l">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3pPr>
            <a:lvl4pPr marL="0" indent="0" algn="l">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4pPr>
            <a:lvl5pPr marL="0" indent="0" algn="l">
              <a:lnSpc>
                <a:spcPct val="100000"/>
              </a:lnSpc>
              <a:spcBef>
                <a:spcPts val="600"/>
              </a:spcBef>
              <a:spcAft>
                <a:spcPts val="600"/>
              </a:spcAft>
              <a:buSzTx/>
              <a:buNone/>
              <a:defRPr sz="140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overrideClrMapping bg1="dk1" tx1="lt1" bg2="dk2" tx2="lt2" accent1="accent1" accent2="accent2" accent3="accent3" accent4="accent4" accent5="accent5" accent6="accent6" hlink="hlink" folHlink="folHlink"/>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066800" y="2720340"/>
            <a:ext cx="12496800" cy="2788920"/>
          </a:xfrm>
          <a:prstGeom prst="rect">
            <a:avLst/>
          </a:prstGeom>
        </p:spPr>
        <p:txBody>
          <a:bodyPr>
            <a:normAutofit/>
          </a:bodyPr>
          <a:lstStyle>
            <a:lvl1pPr>
              <a:defRPr sz="3600" baseline="0">
                <a:solidFill>
                  <a:srgbClr val="1A6690"/>
                </a:solidFill>
                <a:latin typeface="Arial Black" panose="020B0604020202020204" pitchFamily="34" charset="0"/>
              </a:defRPr>
            </a:lvl1pPr>
          </a:lstStyle>
          <a:p>
            <a:r>
              <a:rPr dirty="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315200" y="1571625"/>
            <a:ext cx="7810501" cy="5781676"/>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90600" y="1571624"/>
            <a:ext cx="6134100" cy="2329815"/>
          </a:xfrm>
          <a:prstGeom prst="rect">
            <a:avLst/>
          </a:prstGeom>
        </p:spPr>
        <p:txBody>
          <a:bodyPr anchor="b">
            <a:normAutofit/>
          </a:bodyPr>
          <a:lstStyle>
            <a:lvl1pPr algn="l" defTabSz="495300">
              <a:lnSpc>
                <a:spcPct val="100000"/>
              </a:lnSpc>
              <a:defRPr sz="3600" spc="0" baseline="0">
                <a:solidFill>
                  <a:srgbClr val="1A6690"/>
                </a:solidFill>
                <a:latin typeface="Arial Black" panose="020B0604020202020204" pitchFamily="34" charset="0"/>
                <a:ea typeface="Helvetica Neue Medium"/>
                <a:cs typeface="Helvetica Neue Medium"/>
                <a:sym typeface="Helvetica Neue Medium"/>
              </a:defRPr>
            </a:lvl1pPr>
          </a:lstStyle>
          <a:p>
            <a:r>
              <a:rPr dirty="0"/>
              <a:t>Title Text</a:t>
            </a:r>
          </a:p>
        </p:txBody>
      </p:sp>
      <p:sp>
        <p:nvSpPr>
          <p:cNvPr id="7" name="Body Level One…">
            <a:extLst>
              <a:ext uri="{FF2B5EF4-FFF2-40B4-BE49-F238E27FC236}">
                <a16:creationId xmlns:a16="http://schemas.microsoft.com/office/drawing/2014/main" id="{7F067B9A-F252-2F48-8085-27E80128FA5C}"/>
              </a:ext>
            </a:extLst>
          </p:cNvPr>
          <p:cNvSpPr txBox="1">
            <a:spLocks noGrp="1"/>
          </p:cNvSpPr>
          <p:nvPr>
            <p:ph type="body" sz="quarter" idx="1" hasCustomPrompt="1"/>
          </p:nvPr>
        </p:nvSpPr>
        <p:spPr>
          <a:xfrm>
            <a:off x="990600" y="3901439"/>
            <a:ext cx="6134100" cy="3518691"/>
          </a:xfrm>
          <a:prstGeom prst="rect">
            <a:avLst/>
          </a:prstGeom>
        </p:spPr>
        <p:txBody>
          <a:bodyPr anchor="t"/>
          <a:lstStyle>
            <a:lvl1pPr marL="0" indent="0" algn="l">
              <a:lnSpc>
                <a:spcPct val="100000"/>
              </a:lnSpc>
              <a:spcBef>
                <a:spcPts val="600"/>
              </a:spcBef>
              <a:spcAft>
                <a:spcPts val="600"/>
              </a:spcAft>
              <a:buSzTx/>
              <a:buNone/>
              <a:defRPr sz="2400" baseline="0">
                <a:solidFill>
                  <a:schemeClr val="tx2"/>
                </a:solidFill>
                <a:latin typeface="Arial" panose="020B0604020202020204" pitchFamily="34" charset="0"/>
                <a:ea typeface="Helvetica Neue"/>
                <a:cs typeface="Helvetica Neue"/>
                <a:sym typeface="Helvetica Neue"/>
              </a:defRPr>
            </a:lvl1pPr>
            <a:lvl2pPr marL="0" indent="0" algn="l">
              <a:lnSpc>
                <a:spcPct val="100000"/>
              </a:lnSpc>
              <a:spcBef>
                <a:spcPts val="600"/>
              </a:spcBef>
              <a:spcAft>
                <a:spcPts val="600"/>
              </a:spcAft>
              <a:buSzTx/>
              <a:buNone/>
              <a:defRPr sz="2000" baseline="0">
                <a:solidFill>
                  <a:schemeClr val="tx2"/>
                </a:solidFill>
                <a:latin typeface="Arial" panose="020B0604020202020204" pitchFamily="34" charset="0"/>
                <a:ea typeface="Helvetica Neue"/>
                <a:cs typeface="Helvetica Neue"/>
                <a:sym typeface="Helvetica Neue"/>
              </a:defRPr>
            </a:lvl2pPr>
            <a:lvl3pPr marL="0" indent="0" algn="l">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3pPr>
            <a:lvl4pPr marL="0" indent="0" algn="l">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4pPr>
            <a:lvl5pPr marL="0" indent="0" algn="l">
              <a:lnSpc>
                <a:spcPct val="100000"/>
              </a:lnSpc>
              <a:spcBef>
                <a:spcPts val="600"/>
              </a:spcBef>
              <a:spcAft>
                <a:spcPts val="600"/>
              </a:spcAft>
              <a:buSzTx/>
              <a:buNone/>
              <a:defRPr sz="140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Bullets">
    <p:spTree>
      <p:nvGrpSpPr>
        <p:cNvPr id="1" name=""/>
        <p:cNvGrpSpPr/>
        <p:nvPr/>
      </p:nvGrpSpPr>
      <p:grpSpPr>
        <a:xfrm>
          <a:off x="0" y="0"/>
          <a:ext cx="0" cy="0"/>
          <a:chOff x="0" y="0"/>
          <a:chExt cx="0" cy="0"/>
        </a:xfrm>
      </p:grpSpPr>
      <p:sp>
        <p:nvSpPr>
          <p:cNvPr id="6" name="Body Level One…">
            <a:extLst>
              <a:ext uri="{FF2B5EF4-FFF2-40B4-BE49-F238E27FC236}">
                <a16:creationId xmlns:a16="http://schemas.microsoft.com/office/drawing/2014/main" id="{D4881A15-A1B4-4740-A02C-A2AA4E11E752}"/>
              </a:ext>
            </a:extLst>
          </p:cNvPr>
          <p:cNvSpPr txBox="1">
            <a:spLocks noGrp="1"/>
          </p:cNvSpPr>
          <p:nvPr>
            <p:ph type="body" sz="quarter" idx="1" hasCustomPrompt="1"/>
          </p:nvPr>
        </p:nvSpPr>
        <p:spPr>
          <a:xfrm>
            <a:off x="1066800" y="1828800"/>
            <a:ext cx="12496800" cy="5591331"/>
          </a:xfrm>
          <a:prstGeom prst="rect">
            <a:avLst/>
          </a:prstGeom>
        </p:spPr>
        <p:txBody>
          <a:bodyPr anchor="t"/>
          <a:lstStyle>
            <a:lvl1pPr marL="342900" indent="-342900" algn="l">
              <a:lnSpc>
                <a:spcPct val="100000"/>
              </a:lnSpc>
              <a:spcBef>
                <a:spcPts val="600"/>
              </a:spcBef>
              <a:spcAft>
                <a:spcPts val="600"/>
              </a:spcAft>
              <a:buSzTx/>
              <a:buFont typeface="Arial" panose="020B0604020202020204" pitchFamily="34" charset="0"/>
              <a:buChar char="•"/>
              <a:defRPr sz="2400" baseline="0">
                <a:solidFill>
                  <a:schemeClr val="tx2"/>
                </a:solidFill>
                <a:latin typeface="Arial" panose="020B0604020202020204" pitchFamily="34" charset="0"/>
                <a:ea typeface="Helvetica Neue"/>
                <a:cs typeface="Helvetica Neue"/>
                <a:sym typeface="Helvetica Neue"/>
              </a:defRPr>
            </a:lvl1pPr>
            <a:lvl2pPr marL="342900" indent="-342900" algn="l">
              <a:lnSpc>
                <a:spcPct val="100000"/>
              </a:lnSpc>
              <a:spcBef>
                <a:spcPts val="600"/>
              </a:spcBef>
              <a:spcAft>
                <a:spcPts val="600"/>
              </a:spcAft>
              <a:buSzTx/>
              <a:buFont typeface="Arial" panose="020B0604020202020204" pitchFamily="34" charset="0"/>
              <a:buChar char="•"/>
              <a:defRPr sz="2000" baseline="0">
                <a:solidFill>
                  <a:schemeClr val="tx2"/>
                </a:solidFill>
                <a:latin typeface="Arial" panose="020B0604020202020204" pitchFamily="34" charset="0"/>
                <a:ea typeface="Helvetica Neue"/>
                <a:cs typeface="Helvetica Neue"/>
                <a:sym typeface="Helvetica Neue"/>
              </a:defRPr>
            </a:lvl2pPr>
            <a:lvl3pPr marL="285750" indent="-285750" algn="l">
              <a:lnSpc>
                <a:spcPct val="100000"/>
              </a:lnSpc>
              <a:spcBef>
                <a:spcPts val="600"/>
              </a:spcBef>
              <a:spcAft>
                <a:spcPts val="600"/>
              </a:spcAft>
              <a:buSzTx/>
              <a:buFont typeface="Arial" panose="020B0604020202020204" pitchFamily="34" charset="0"/>
              <a:buChar char="•"/>
              <a:defRPr sz="1800" baseline="0">
                <a:solidFill>
                  <a:schemeClr val="tx2"/>
                </a:solidFill>
                <a:latin typeface="Arial" panose="020B0604020202020204" pitchFamily="34" charset="0"/>
                <a:ea typeface="Helvetica Neue"/>
                <a:cs typeface="Helvetica Neue"/>
                <a:sym typeface="Helvetica Neue"/>
              </a:defRPr>
            </a:lvl3pPr>
            <a:lvl4pPr marL="285750" indent="-285750" algn="l">
              <a:lnSpc>
                <a:spcPct val="100000"/>
              </a:lnSpc>
              <a:spcBef>
                <a:spcPts val="600"/>
              </a:spcBef>
              <a:spcAft>
                <a:spcPts val="600"/>
              </a:spcAft>
              <a:buSzTx/>
              <a:buFont typeface="Arial" panose="020B0604020202020204" pitchFamily="34" charset="0"/>
              <a:buChar char="•"/>
              <a:defRPr sz="1800" baseline="0">
                <a:solidFill>
                  <a:schemeClr val="tx2"/>
                </a:solidFill>
                <a:latin typeface="Arial" panose="020B0604020202020204" pitchFamily="34" charset="0"/>
                <a:ea typeface="Helvetica Neue"/>
                <a:cs typeface="Helvetica Neue"/>
                <a:sym typeface="Helvetica Neue"/>
              </a:defRPr>
            </a:lvl4pPr>
            <a:lvl5pPr marL="285750" indent="-285750" algn="l">
              <a:lnSpc>
                <a:spcPct val="100000"/>
              </a:lnSpc>
              <a:spcBef>
                <a:spcPts val="600"/>
              </a:spcBef>
              <a:spcAft>
                <a:spcPts val="600"/>
              </a:spcAft>
              <a:buSzTx/>
              <a:buFont typeface="Arial" panose="020B0604020202020204" pitchFamily="34" charset="0"/>
              <a:buChar char="•"/>
              <a:defRPr sz="140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576060" y="1889760"/>
            <a:ext cx="8366760" cy="5577840"/>
          </a:xfrm>
          <a:prstGeom prst="rect">
            <a:avLst/>
          </a:prstGeom>
        </p:spPr>
        <p:txBody>
          <a:bodyPr lIns="91439" tIns="45719" rIns="91439" bIns="45719" anchor="t">
            <a:noAutofit/>
          </a:bodyPr>
          <a:lstStyle/>
          <a:p>
            <a:endParaRPr dirty="0"/>
          </a:p>
        </p:txBody>
      </p:sp>
      <p:sp>
        <p:nvSpPr>
          <p:cNvPr id="7" name="Body Level One…">
            <a:extLst>
              <a:ext uri="{FF2B5EF4-FFF2-40B4-BE49-F238E27FC236}">
                <a16:creationId xmlns:a16="http://schemas.microsoft.com/office/drawing/2014/main" id="{7E468714-A3F6-4C41-9C31-9FA46845A44C}"/>
              </a:ext>
            </a:extLst>
          </p:cNvPr>
          <p:cNvSpPr txBox="1">
            <a:spLocks noGrp="1"/>
          </p:cNvSpPr>
          <p:nvPr>
            <p:ph type="body" sz="quarter" idx="1" hasCustomPrompt="1"/>
          </p:nvPr>
        </p:nvSpPr>
        <p:spPr>
          <a:xfrm>
            <a:off x="1066800" y="1889760"/>
            <a:ext cx="5348288" cy="5577839"/>
          </a:xfrm>
          <a:prstGeom prst="rect">
            <a:avLst/>
          </a:prstGeom>
        </p:spPr>
        <p:txBody>
          <a:bodyPr anchor="t"/>
          <a:lstStyle>
            <a:lvl1pPr marL="0" indent="0" algn="l">
              <a:lnSpc>
                <a:spcPct val="100000"/>
              </a:lnSpc>
              <a:spcBef>
                <a:spcPts val="600"/>
              </a:spcBef>
              <a:spcAft>
                <a:spcPts val="600"/>
              </a:spcAft>
              <a:buSzTx/>
              <a:buNone/>
              <a:defRPr sz="2400" baseline="0">
                <a:solidFill>
                  <a:schemeClr val="tx2"/>
                </a:solidFill>
                <a:latin typeface="HelveticaNeueLT Std" panose="020B0604020202020204" pitchFamily="34" charset="0"/>
                <a:ea typeface="Helvetica Neue"/>
                <a:cs typeface="Helvetica Neue"/>
                <a:sym typeface="Helvetica Neue"/>
              </a:defRPr>
            </a:lvl1pPr>
            <a:lvl2pPr marL="0" indent="0" algn="l">
              <a:lnSpc>
                <a:spcPct val="100000"/>
              </a:lnSpc>
              <a:spcBef>
                <a:spcPts val="600"/>
              </a:spcBef>
              <a:spcAft>
                <a:spcPts val="600"/>
              </a:spcAft>
              <a:buSzTx/>
              <a:buNone/>
              <a:defRPr sz="2000" baseline="0">
                <a:solidFill>
                  <a:schemeClr val="tx2"/>
                </a:solidFill>
                <a:latin typeface="HelveticaNeueLT Std" panose="020B0604020202020204" pitchFamily="34" charset="0"/>
                <a:ea typeface="Helvetica Neue"/>
                <a:cs typeface="Helvetica Neue"/>
                <a:sym typeface="Helvetica Neue"/>
              </a:defRPr>
            </a:lvl2pPr>
            <a:lvl3pPr marL="0" indent="0" algn="l">
              <a:lnSpc>
                <a:spcPct val="100000"/>
              </a:lnSpc>
              <a:spcBef>
                <a:spcPts val="600"/>
              </a:spcBef>
              <a:spcAft>
                <a:spcPts val="600"/>
              </a:spcAft>
              <a:buSzTx/>
              <a:buNone/>
              <a:defRPr sz="1800" baseline="0">
                <a:solidFill>
                  <a:schemeClr val="tx2"/>
                </a:solidFill>
                <a:latin typeface="HelveticaNeueLT Std" panose="020B0604020202020204" pitchFamily="34" charset="0"/>
                <a:ea typeface="Helvetica Neue"/>
                <a:cs typeface="Helvetica Neue"/>
                <a:sym typeface="Helvetica Neue"/>
              </a:defRPr>
            </a:lvl3pPr>
            <a:lvl4pPr marL="0" indent="0" algn="l">
              <a:lnSpc>
                <a:spcPct val="100000"/>
              </a:lnSpc>
              <a:spcBef>
                <a:spcPts val="600"/>
              </a:spcBef>
              <a:spcAft>
                <a:spcPts val="600"/>
              </a:spcAft>
              <a:buSzTx/>
              <a:buNone/>
              <a:defRPr sz="1800" baseline="0">
                <a:solidFill>
                  <a:schemeClr val="tx2"/>
                </a:solidFill>
                <a:latin typeface="HelveticaNeueLT Std" panose="020B0604020202020204" pitchFamily="34" charset="0"/>
                <a:ea typeface="Helvetica Neue"/>
                <a:cs typeface="Helvetica Neue"/>
                <a:sym typeface="Helvetica Neue"/>
              </a:defRPr>
            </a:lvl4pPr>
            <a:lvl5pPr marL="0" indent="0" algn="l">
              <a:lnSpc>
                <a:spcPct val="100000"/>
              </a:lnSpc>
              <a:spcBef>
                <a:spcPts val="600"/>
              </a:spcBef>
              <a:spcAft>
                <a:spcPts val="600"/>
              </a:spcAft>
              <a:buSzTx/>
              <a:buNone/>
              <a:defRPr sz="1400" baseline="0">
                <a:solidFill>
                  <a:schemeClr val="tx2"/>
                </a:solidFill>
                <a:latin typeface="HelveticaNeueLT Std"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5" name="Body Level One…">
            <a:extLst>
              <a:ext uri="{FF2B5EF4-FFF2-40B4-BE49-F238E27FC236}">
                <a16:creationId xmlns:a16="http://schemas.microsoft.com/office/drawing/2014/main" id="{85366B32-9C51-F34D-AD59-E1B59AEF1508}"/>
              </a:ext>
            </a:extLst>
          </p:cNvPr>
          <p:cNvSpPr txBox="1">
            <a:spLocks noGrp="1"/>
          </p:cNvSpPr>
          <p:nvPr>
            <p:ph type="body" sz="quarter" idx="1" hasCustomPrompt="1"/>
          </p:nvPr>
        </p:nvSpPr>
        <p:spPr>
          <a:xfrm>
            <a:off x="1066800" y="1771651"/>
            <a:ext cx="12496800" cy="5648480"/>
          </a:xfrm>
          <a:prstGeom prst="rect">
            <a:avLst/>
          </a:prstGeom>
        </p:spPr>
        <p:txBody>
          <a:bodyPr anchor="t"/>
          <a:lstStyle>
            <a:lvl1pPr marL="0" indent="0" algn="l">
              <a:lnSpc>
                <a:spcPct val="100000"/>
              </a:lnSpc>
              <a:spcBef>
                <a:spcPts val="600"/>
              </a:spcBef>
              <a:spcAft>
                <a:spcPts val="600"/>
              </a:spcAft>
              <a:buSzTx/>
              <a:buNone/>
              <a:defRPr sz="2400" baseline="0">
                <a:solidFill>
                  <a:schemeClr val="tx2"/>
                </a:solidFill>
                <a:latin typeface="Arial" panose="020B0604020202020204" pitchFamily="34" charset="0"/>
                <a:ea typeface="Helvetica Neue"/>
                <a:cs typeface="Helvetica Neue"/>
                <a:sym typeface="Helvetica Neue"/>
              </a:defRPr>
            </a:lvl1pPr>
            <a:lvl2pPr marL="0" indent="0" algn="l">
              <a:lnSpc>
                <a:spcPct val="100000"/>
              </a:lnSpc>
              <a:spcBef>
                <a:spcPts val="600"/>
              </a:spcBef>
              <a:spcAft>
                <a:spcPts val="600"/>
              </a:spcAft>
              <a:buSzTx/>
              <a:buNone/>
              <a:defRPr sz="2000" baseline="0">
                <a:solidFill>
                  <a:schemeClr val="tx2"/>
                </a:solidFill>
                <a:latin typeface="Arial" panose="020B0604020202020204" pitchFamily="34" charset="0"/>
                <a:ea typeface="Helvetica Neue"/>
                <a:cs typeface="Helvetica Neue"/>
                <a:sym typeface="Helvetica Neue"/>
              </a:defRPr>
            </a:lvl2pPr>
            <a:lvl3pPr marL="0" indent="0" algn="l">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3pPr>
            <a:lvl4pPr marL="0" indent="0" algn="l">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4pPr>
            <a:lvl5pPr marL="0" indent="0" algn="l">
              <a:lnSpc>
                <a:spcPct val="100000"/>
              </a:lnSpc>
              <a:spcBef>
                <a:spcPts val="600"/>
              </a:spcBef>
              <a:spcAft>
                <a:spcPts val="600"/>
              </a:spcAft>
              <a:buSzTx/>
              <a:buNone/>
              <a:defRPr sz="140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9408805" y="4610098"/>
            <a:ext cx="4764396" cy="2971801"/>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9408804" y="1471611"/>
            <a:ext cx="4764396" cy="2971801"/>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182880" y="1471612"/>
            <a:ext cx="9357360" cy="6087427"/>
          </a:xfrm>
          <a:prstGeom prst="rect">
            <a:avLst/>
          </a:prstGeom>
        </p:spPr>
        <p:txBody>
          <a:bodyPr lIns="91439" tIns="45719" rIns="91439" bIns="45719" anchor="t">
            <a:noAutofit/>
          </a:bodyPr>
          <a:lstStyle/>
          <a:p>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5CEA1A-547F-7447-93CF-9EB9290AED0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0" y="0"/>
            <a:ext cx="14630400" cy="1097280"/>
          </a:xfrm>
          <a:prstGeom prst="rect">
            <a:avLst/>
          </a:prstGeom>
        </p:spPr>
      </p:pic>
      <p:pic>
        <p:nvPicPr>
          <p:cNvPr id="5" name="Picture 4">
            <a:extLst>
              <a:ext uri="{FF2B5EF4-FFF2-40B4-BE49-F238E27FC236}">
                <a16:creationId xmlns:a16="http://schemas.microsoft.com/office/drawing/2014/main" id="{25F2B9A0-5FAB-196E-0C32-6964830A80C1}"/>
              </a:ext>
            </a:extLst>
          </p:cNvPr>
          <p:cNvPicPr>
            <a:picLocks noChangeAspect="1"/>
          </p:cNvPicPr>
          <p:nvPr userDrawn="1"/>
        </p:nvPicPr>
        <p:blipFill>
          <a:blip r:embed="rId16" cstate="print">
            <a:extLst>
              <a:ext uri="{28A0092B-C50C-407E-A947-70E740481C1C}">
                <a14:useLocalDpi xmlns:a14="http://schemas.microsoft.com/office/drawing/2010/main" val="0"/>
              </a:ext>
            </a:extLst>
          </a:blip>
          <a:srcRect/>
          <a:stretch/>
        </p:blipFill>
        <p:spPr>
          <a:xfrm>
            <a:off x="175683" y="70705"/>
            <a:ext cx="2168122" cy="955869"/>
          </a:xfrm>
          <a:prstGeom prst="rect">
            <a:avLst/>
          </a:prstGeom>
        </p:spPr>
      </p:pic>
      <p:sp>
        <p:nvSpPr>
          <p:cNvPr id="8" name="Rectangle 7">
            <a:extLst>
              <a:ext uri="{FF2B5EF4-FFF2-40B4-BE49-F238E27FC236}">
                <a16:creationId xmlns:a16="http://schemas.microsoft.com/office/drawing/2014/main" id="{BA03509A-451A-E94C-8E14-84597E33BA1E}"/>
              </a:ext>
            </a:extLst>
          </p:cNvPr>
          <p:cNvSpPr/>
          <p:nvPr userDrawn="1"/>
        </p:nvSpPr>
        <p:spPr>
          <a:xfrm>
            <a:off x="12183094" y="7874234"/>
            <a:ext cx="2169184" cy="246221"/>
          </a:xfrm>
          <a:prstGeom prst="rect">
            <a:avLst/>
          </a:prstGeom>
        </p:spPr>
        <p:txBody>
          <a:bodyPr wrap="none">
            <a:spAutoFit/>
          </a:bodyPr>
          <a:lstStyle/>
          <a:p>
            <a:pPr marL="0" marR="0" lvl="0" indent="0" algn="r" defTabSz="4953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B1AFB1"/>
                </a:solidFill>
                <a:effectLst/>
                <a:uLnTx/>
                <a:uFillTx/>
                <a:latin typeface="Arial Black" panose="020B0A04020102020204"/>
                <a:sym typeface="Asap SemiBold"/>
              </a:rPr>
              <a:t># BHUSA   @BlackHatEvents</a:t>
            </a:r>
          </a:p>
        </p:txBody>
      </p:sp>
    </p:spTree>
  </p:cSld>
  <p:clrMap bg1="dk1" tx1="lt1" bg2="dk2" tx2="lt2" accent1="accent1" accent2="accent2" accent3="accent3" accent4="accent4" accent5="accent5" accent6="accent6" hlink="hlink" folHlink="folHlink"/>
  <p:sldLayoutIdLst>
    <p:sldLayoutId id="2147483661"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ransition spd="med"/>
  <p:txStyles>
    <p:titleStyle>
      <a:lvl1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1pPr>
      <a:lvl2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2pPr>
      <a:lvl3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3pPr>
      <a:lvl4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4pPr>
      <a:lvl5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5pPr>
      <a:lvl6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6pPr>
      <a:lvl7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7pPr>
      <a:lvl8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8pPr>
      <a:lvl9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9pPr>
    </p:titleStyle>
    <p:bodyStyle>
      <a:lvl1pPr marL="381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1pPr>
      <a:lvl2pPr marL="762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2pPr>
      <a:lvl3pPr marL="1143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3pPr>
      <a:lvl4pPr marL="1524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4pPr>
      <a:lvl5pPr marL="1905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5pPr>
      <a:lvl6pPr marL="2286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6pPr>
      <a:lvl7pPr marL="2667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7pPr>
      <a:lvl8pPr marL="3048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8pPr>
      <a:lvl9pPr marL="3429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9pPr>
    </p:bodyStyle>
    <p:otherStyle>
      <a:lvl1pPr marL="0" marR="0" indent="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1pPr>
      <a:lvl2pPr marL="0" marR="0" indent="13716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2pPr>
      <a:lvl3pPr marL="0" marR="0" indent="27432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3pPr>
      <a:lvl4pPr marL="0" marR="0" indent="41148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4pPr>
      <a:lvl5pPr marL="0" marR="0" indent="54864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5pPr>
      <a:lvl6pPr marL="0" marR="0" indent="68580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6pPr>
      <a:lvl7pPr marL="0" marR="0" indent="82296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7pPr>
      <a:lvl8pPr marL="0" marR="0" indent="96012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8pPr>
      <a:lvl9pPr marL="0" marR="0" indent="109728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NS-unina/exploitdb-images" TargetMode="External"/><Relationship Id="rId5" Type="http://schemas.openxmlformats.org/officeDocument/2006/relationships/image" Target="../media/image7.jp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hodology">
            <a:extLst>
              <a:ext uri="{FF2B5EF4-FFF2-40B4-BE49-F238E27FC236}">
                <a16:creationId xmlns:a16="http://schemas.microsoft.com/office/drawing/2014/main" id="{C929F2CE-E97B-F04D-A615-BF11E9ACB8D3}"/>
              </a:ext>
            </a:extLst>
          </p:cNvPr>
          <p:cNvSpPr txBox="1"/>
          <p:nvPr/>
        </p:nvSpPr>
        <p:spPr>
          <a:xfrm>
            <a:off x="26377" y="4083291"/>
            <a:ext cx="14630402" cy="9756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 tIns="30480" rIns="30480" bIns="30480" anchor="ctr">
            <a:spAutoFit/>
          </a:bodyPr>
          <a:lstStyle/>
          <a:p>
            <a:pPr algn="ctr" defTabSz="548640">
              <a:lnSpc>
                <a:spcPct val="90000"/>
              </a:lnSpc>
              <a:defRPr sz="16000" spc="-296">
                <a:solidFill>
                  <a:srgbClr val="01CF89"/>
                </a:solidFill>
                <a:latin typeface="+mn-lt"/>
                <a:ea typeface="+mn-ea"/>
                <a:cs typeface="+mn-cs"/>
                <a:sym typeface="Spartan Bold"/>
              </a:defRPr>
            </a:pPr>
            <a:r>
              <a:rPr lang="it-IT" sz="6600" b="1" dirty="0">
                <a:solidFill>
                  <a:schemeClr val="bg1"/>
                </a:solidFill>
                <a:latin typeface="+mj-lt"/>
              </a:rPr>
              <a:t>OSINT – </a:t>
            </a:r>
            <a:r>
              <a:rPr lang="it-IT" sz="6600" b="1" dirty="0" err="1">
                <a:solidFill>
                  <a:schemeClr val="bg1"/>
                </a:solidFill>
                <a:latin typeface="+mj-lt"/>
              </a:rPr>
              <a:t>Collector</a:t>
            </a:r>
            <a:endParaRPr sz="6600" b="1" dirty="0">
              <a:solidFill>
                <a:schemeClr val="bg1"/>
              </a:solidFill>
              <a:latin typeface="+mj-lt"/>
            </a:endParaRPr>
          </a:p>
        </p:txBody>
      </p:sp>
      <p:sp>
        <p:nvSpPr>
          <p:cNvPr id="7" name="Body Level One…">
            <a:extLst>
              <a:ext uri="{FF2B5EF4-FFF2-40B4-BE49-F238E27FC236}">
                <a16:creationId xmlns:a16="http://schemas.microsoft.com/office/drawing/2014/main" id="{90463464-C0B3-4F4E-8ED3-C37C87F02DF2}"/>
              </a:ext>
            </a:extLst>
          </p:cNvPr>
          <p:cNvSpPr txBox="1">
            <a:spLocks/>
          </p:cNvSpPr>
          <p:nvPr/>
        </p:nvSpPr>
        <p:spPr>
          <a:xfrm>
            <a:off x="1066800" y="5801532"/>
            <a:ext cx="12496800" cy="1168024"/>
          </a:xfrm>
          <a:prstGeom prst="rect">
            <a:avLst/>
          </a:prstGeom>
        </p:spPr>
        <p:txBody>
          <a:bodyPr anchor="t"/>
          <a:lstStyle>
            <a:lvl1pPr marL="0" marR="0" indent="0" algn="ctr" defTabSz="495300" latinLnBrk="0">
              <a:lnSpc>
                <a:spcPct val="100000"/>
              </a:lnSpc>
              <a:spcBef>
                <a:spcPts val="600"/>
              </a:spcBef>
              <a:spcAft>
                <a:spcPts val="600"/>
              </a:spcAft>
              <a:buClrTx/>
              <a:buSzTx/>
              <a:buFontTx/>
              <a:buNone/>
              <a:tabLst/>
              <a:defRPr sz="2400" b="0" i="0" u="none" strike="noStrike" cap="none" spc="0" baseline="0">
                <a:solidFill>
                  <a:srgbClr val="000000"/>
                </a:solidFill>
                <a:uFillTx/>
                <a:latin typeface="Arial" panose="020B0604020202020204" pitchFamily="34" charset="0"/>
                <a:ea typeface="Helvetica Neue"/>
                <a:cs typeface="Helvetica Neue"/>
                <a:sym typeface="Helvetica Neue"/>
              </a:defRPr>
            </a:lvl1pPr>
            <a:lvl2pPr marL="0" marR="0" indent="0" algn="ctr" defTabSz="495300" latinLnBrk="0">
              <a:lnSpc>
                <a:spcPct val="100000"/>
              </a:lnSpc>
              <a:spcBef>
                <a:spcPts val="600"/>
              </a:spcBef>
              <a:spcAft>
                <a:spcPts val="600"/>
              </a:spcAft>
              <a:buClrTx/>
              <a:buSzTx/>
              <a:buFontTx/>
              <a:buNone/>
              <a:tabLst/>
              <a:defRPr sz="2000" b="0" i="0" u="none" strike="noStrike" cap="none" spc="0" baseline="0">
                <a:solidFill>
                  <a:srgbClr val="000000"/>
                </a:solidFill>
                <a:uFillTx/>
                <a:latin typeface="Arial" panose="020B0604020202020204" pitchFamily="34" charset="0"/>
                <a:ea typeface="Helvetica Neue"/>
                <a:cs typeface="Helvetica Neue"/>
                <a:sym typeface="Helvetica Neue"/>
              </a:defRPr>
            </a:lvl2pPr>
            <a:lvl3pPr marL="0" marR="0" indent="0" algn="ctr" defTabSz="495300" latinLnBrk="0">
              <a:lnSpc>
                <a:spcPct val="100000"/>
              </a:lnSpc>
              <a:spcBef>
                <a:spcPts val="600"/>
              </a:spcBef>
              <a:spcAft>
                <a:spcPts val="600"/>
              </a:spcAft>
              <a:buClrTx/>
              <a:buSzTx/>
              <a:buFontTx/>
              <a:buNone/>
              <a:tabLst/>
              <a:defRPr sz="1800" b="0" i="0" u="none" strike="noStrike" cap="none" spc="0" baseline="0">
                <a:solidFill>
                  <a:srgbClr val="000000"/>
                </a:solidFill>
                <a:uFillTx/>
                <a:latin typeface="Arial" panose="020B0604020202020204" pitchFamily="34" charset="0"/>
                <a:ea typeface="Helvetica Neue"/>
                <a:cs typeface="Helvetica Neue"/>
                <a:sym typeface="Helvetica Neue"/>
              </a:defRPr>
            </a:lvl3pPr>
            <a:lvl4pPr marL="0" marR="0" indent="0" algn="ctr" defTabSz="495300" latinLnBrk="0">
              <a:lnSpc>
                <a:spcPct val="100000"/>
              </a:lnSpc>
              <a:spcBef>
                <a:spcPts val="600"/>
              </a:spcBef>
              <a:spcAft>
                <a:spcPts val="600"/>
              </a:spcAft>
              <a:buClrTx/>
              <a:buSzTx/>
              <a:buFontTx/>
              <a:buNone/>
              <a:tabLst/>
              <a:defRPr sz="1800" b="0" i="0" u="none" strike="noStrike" cap="none" spc="0" baseline="0">
                <a:solidFill>
                  <a:srgbClr val="000000"/>
                </a:solidFill>
                <a:uFillTx/>
                <a:latin typeface="Arial" panose="020B0604020202020204" pitchFamily="34" charset="0"/>
                <a:ea typeface="Helvetica Neue"/>
                <a:cs typeface="Helvetica Neue"/>
                <a:sym typeface="Helvetica Neue"/>
              </a:defRPr>
            </a:lvl4pPr>
            <a:lvl5pPr marL="0" marR="0" indent="0" algn="ctr" defTabSz="495300" latinLnBrk="0">
              <a:lnSpc>
                <a:spcPct val="100000"/>
              </a:lnSpc>
              <a:spcBef>
                <a:spcPts val="600"/>
              </a:spcBef>
              <a:spcAft>
                <a:spcPts val="600"/>
              </a:spcAft>
              <a:buClrTx/>
              <a:buSzTx/>
              <a:buFontTx/>
              <a:buNone/>
              <a:tabLst/>
              <a:defRPr sz="1400" b="0" i="0" u="none" strike="noStrike" cap="none" spc="0" baseline="0">
                <a:solidFill>
                  <a:srgbClr val="000000"/>
                </a:solidFill>
                <a:uFillTx/>
                <a:latin typeface="Arial" panose="020B0604020202020204" pitchFamily="34" charset="0"/>
                <a:ea typeface="Helvetica Neue"/>
                <a:cs typeface="Helvetica Neue"/>
                <a:sym typeface="Helvetica Neue"/>
              </a:defRPr>
            </a:lvl5pPr>
            <a:lvl6pPr marL="2286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6pPr>
            <a:lvl7pPr marL="2667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7pPr>
            <a:lvl8pPr marL="3048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8pPr>
            <a:lvl9pPr marL="3429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9pPr>
          </a:lstStyle>
          <a:p>
            <a:pPr hangingPunct="1"/>
            <a:endParaRPr lang="en-US" dirty="0">
              <a:solidFill>
                <a:schemeClr val="bg1"/>
              </a:solidFill>
            </a:endParaRPr>
          </a:p>
        </p:txBody>
      </p:sp>
    </p:spTree>
    <p:extLst>
      <p:ext uri="{BB962C8B-B14F-4D97-AF65-F5344CB8AC3E}">
        <p14:creationId xmlns:p14="http://schemas.microsoft.com/office/powerpoint/2010/main" val="289705967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560400" y="1465475"/>
            <a:ext cx="8616269"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Knowledge Graph and NLP</a:t>
            </a:r>
          </a:p>
        </p:txBody>
      </p:sp>
      <p:sp>
        <p:nvSpPr>
          <p:cNvPr id="4" name="Segnaposto testo 1">
            <a:extLst>
              <a:ext uri="{FF2B5EF4-FFF2-40B4-BE49-F238E27FC236}">
                <a16:creationId xmlns:a16="http://schemas.microsoft.com/office/drawing/2014/main" id="{868BB914-4B9F-46D0-DD21-69C01067BD04}"/>
              </a:ext>
            </a:extLst>
          </p:cNvPr>
          <p:cNvSpPr>
            <a:spLocks noGrp="1"/>
          </p:cNvSpPr>
          <p:nvPr>
            <p:ph type="body" sz="quarter" idx="1"/>
          </p:nvPr>
        </p:nvSpPr>
        <p:spPr>
          <a:xfrm>
            <a:off x="560400" y="2341499"/>
            <a:ext cx="13715323" cy="1609817"/>
          </a:xfrm>
        </p:spPr>
        <p:txBody>
          <a:bodyPr>
            <a:normAutofit/>
          </a:bodyPr>
          <a:lstStyle/>
          <a:p>
            <a:r>
              <a:rPr lang="en-US" b="0" dirty="0"/>
              <a:t>Enrich the knowledge graph through the analysis and extraction of information from textual documents using Natural Language Processing (NLP) techniques and domain ontologies.</a:t>
            </a:r>
          </a:p>
        </p:txBody>
      </p:sp>
      <p:pic>
        <p:nvPicPr>
          <p:cNvPr id="3" name="Immagine 2" descr="Immagine che contiene schizzo, disegno, Line art, calligrafia&#10;&#10;Descrizione generata automaticamente">
            <a:extLst>
              <a:ext uri="{FF2B5EF4-FFF2-40B4-BE49-F238E27FC236}">
                <a16:creationId xmlns:a16="http://schemas.microsoft.com/office/drawing/2014/main" id="{869C60F2-3567-91EF-1823-4C38E6E8B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395" y="3669671"/>
            <a:ext cx="8741610" cy="389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316891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560400" y="1465475"/>
            <a:ext cx="5453096"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NLP Techniques </a:t>
            </a:r>
          </a:p>
        </p:txBody>
      </p:sp>
      <p:pic>
        <p:nvPicPr>
          <p:cNvPr id="6" name="Immagine 3" descr="Immagine che contiene cerchio, testo, diagramma&#10;&#10;Descrizione generata automaticamente">
            <a:extLst>
              <a:ext uri="{FF2B5EF4-FFF2-40B4-BE49-F238E27FC236}">
                <a16:creationId xmlns:a16="http://schemas.microsoft.com/office/drawing/2014/main" id="{7DC88D69-868F-47FF-B19F-C9F08FFBA2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68" b="9619"/>
          <a:stretch/>
        </p:blipFill>
        <p:spPr bwMode="auto">
          <a:xfrm>
            <a:off x="6104518" y="1652852"/>
            <a:ext cx="7896902" cy="339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magine 6" descr="Immagine che contiene testo, schermata, Carattere, linea&#10;&#10;Descrizione generata automaticamente">
            <a:extLst>
              <a:ext uri="{FF2B5EF4-FFF2-40B4-BE49-F238E27FC236}">
                <a16:creationId xmlns:a16="http://schemas.microsoft.com/office/drawing/2014/main" id="{6941AA13-D17F-C9BA-297F-79DB25205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159" y="5043916"/>
            <a:ext cx="5899619" cy="3065663"/>
          </a:xfrm>
          <a:prstGeom prst="rect">
            <a:avLst/>
          </a:prstGeom>
        </p:spPr>
      </p:pic>
      <p:sp>
        <p:nvSpPr>
          <p:cNvPr id="8" name="Segnaposto testo 1">
            <a:extLst>
              <a:ext uri="{FF2B5EF4-FFF2-40B4-BE49-F238E27FC236}">
                <a16:creationId xmlns:a16="http://schemas.microsoft.com/office/drawing/2014/main" id="{59C8EAA0-848F-F793-DABB-E381027E768A}"/>
              </a:ext>
            </a:extLst>
          </p:cNvPr>
          <p:cNvSpPr>
            <a:spLocks noGrp="1"/>
          </p:cNvSpPr>
          <p:nvPr>
            <p:ph type="body" sz="quarter" idx="1"/>
          </p:nvPr>
        </p:nvSpPr>
        <p:spPr>
          <a:xfrm>
            <a:off x="629878" y="3393061"/>
            <a:ext cx="5651805" cy="670306"/>
          </a:xfrm>
        </p:spPr>
        <p:txBody>
          <a:bodyPr>
            <a:normAutofit/>
          </a:bodyPr>
          <a:lstStyle/>
          <a:p>
            <a:r>
              <a:rPr lang="en-GB" kern="0" dirty="0">
                <a:solidFill>
                  <a:srgbClr val="002060"/>
                </a:solidFill>
              </a:rPr>
              <a:t>1.</a:t>
            </a:r>
            <a:r>
              <a:rPr lang="en-GB" b="0" kern="0" dirty="0"/>
              <a:t> </a:t>
            </a:r>
            <a:r>
              <a:rPr lang="en-GB" kern="0" dirty="0"/>
              <a:t>Entity extraction </a:t>
            </a:r>
            <a:r>
              <a:rPr lang="en-GB" b="0" kern="0" dirty="0"/>
              <a:t>from text.</a:t>
            </a:r>
            <a:endParaRPr lang="en-GB" dirty="0"/>
          </a:p>
        </p:txBody>
      </p:sp>
      <p:sp>
        <p:nvSpPr>
          <p:cNvPr id="9" name="CasellaDiTesto 8">
            <a:extLst>
              <a:ext uri="{FF2B5EF4-FFF2-40B4-BE49-F238E27FC236}">
                <a16:creationId xmlns:a16="http://schemas.microsoft.com/office/drawing/2014/main" id="{37C4585F-8A21-D03D-3BDA-C58B9F31BB1E}"/>
              </a:ext>
            </a:extLst>
          </p:cNvPr>
          <p:cNvSpPr txBox="1"/>
          <p:nvPr/>
        </p:nvSpPr>
        <p:spPr>
          <a:xfrm>
            <a:off x="630000" y="5963272"/>
            <a:ext cx="4778563" cy="1200329"/>
          </a:xfrm>
          <a:prstGeom prst="rect">
            <a:avLst/>
          </a:prstGeom>
          <a:noFill/>
        </p:spPr>
        <p:txBody>
          <a:bodyPr wrap="square" rtlCol="0">
            <a:spAutoFit/>
          </a:bodyPr>
          <a:lstStyle>
            <a:defPPr marL="0" marR="0" indent="0" algn="l" defTabSz="548640" rtl="0" fontAlgn="auto" latinLnBrk="1" hangingPunct="0">
              <a:lnSpc>
                <a:spcPct val="100000"/>
              </a:lnSpc>
              <a:spcBef>
                <a:spcPts val="0"/>
              </a:spcBef>
              <a:spcAft>
                <a:spcPts val="0"/>
              </a:spcAft>
              <a:buClrTx/>
              <a:buSzTx/>
              <a:buFontTx/>
              <a:buNone/>
              <a:tabLst/>
              <a:defRPr kumimoji="0" sz="1080" b="0" i="0" u="none" strike="noStrike" cap="none" spc="0" normalizeH="0" baseline="0">
                <a:ln>
                  <a:noFill/>
                </a:ln>
                <a:solidFill>
                  <a:srgbClr val="000000"/>
                </a:solidFill>
                <a:effectLst/>
                <a:uFillTx/>
              </a:defRPr>
            </a:defPPr>
            <a:lvl1pPr>
              <a:defRPr kern="0">
                <a:solidFill>
                  <a:schemeClr val="tx1"/>
                </a:solidFill>
              </a:defRPr>
            </a:lvl1pPr>
          </a:lstStyle>
          <a:p>
            <a:r>
              <a:rPr lang="en-GB" sz="2400" dirty="0">
                <a:solidFill>
                  <a:schemeClr val="tx2"/>
                </a:solidFill>
                <a:latin typeface="Arial" panose="020B0604020202020204" pitchFamily="34" charset="0"/>
                <a:sym typeface="Helvetica Neue"/>
              </a:rPr>
              <a:t>2. Text moderation and classification into harmful and sensitive categories.</a:t>
            </a:r>
          </a:p>
        </p:txBody>
      </p:sp>
    </p:spTree>
    <p:extLst>
      <p:ext uri="{BB962C8B-B14F-4D97-AF65-F5344CB8AC3E}">
        <p14:creationId xmlns:p14="http://schemas.microsoft.com/office/powerpoint/2010/main" val="147050261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560400" y="1465475"/>
            <a:ext cx="8339462"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Storage and data analysis</a:t>
            </a:r>
          </a:p>
        </p:txBody>
      </p:sp>
      <p:sp>
        <p:nvSpPr>
          <p:cNvPr id="6" name="Segnaposto testo 1">
            <a:extLst>
              <a:ext uri="{FF2B5EF4-FFF2-40B4-BE49-F238E27FC236}">
                <a16:creationId xmlns:a16="http://schemas.microsoft.com/office/drawing/2014/main" id="{7C199DC3-9F1B-9BEB-91CB-20668975A986}"/>
              </a:ext>
            </a:extLst>
          </p:cNvPr>
          <p:cNvSpPr>
            <a:spLocks noGrp="1"/>
          </p:cNvSpPr>
          <p:nvPr>
            <p:ph type="body" sz="quarter" idx="1"/>
          </p:nvPr>
        </p:nvSpPr>
        <p:spPr>
          <a:xfrm>
            <a:off x="560401" y="2341499"/>
            <a:ext cx="6754800" cy="5443816"/>
          </a:xfrm>
        </p:spPr>
        <p:txBody>
          <a:bodyPr>
            <a:normAutofit/>
          </a:bodyPr>
          <a:lstStyle/>
          <a:p>
            <a:pPr algn="l">
              <a:buClr>
                <a:srgbClr val="002060"/>
              </a:buClr>
            </a:pPr>
            <a:r>
              <a:rPr lang="en-GB" sz="2400" b="0" dirty="0"/>
              <a:t>The </a:t>
            </a:r>
            <a:r>
              <a:rPr lang="en-GB" sz="2400" dirty="0"/>
              <a:t>collected data </a:t>
            </a:r>
            <a:r>
              <a:rPr lang="en-GB" sz="2400" b="0" dirty="0"/>
              <a:t>and the </a:t>
            </a:r>
            <a:r>
              <a:rPr lang="en-GB" sz="2400" dirty="0"/>
              <a:t>knowledge graph </a:t>
            </a:r>
            <a:r>
              <a:rPr lang="en-GB" sz="2400" b="0" dirty="0"/>
              <a:t>were managed with </a:t>
            </a:r>
            <a:r>
              <a:rPr lang="en-GB" sz="2400" dirty="0"/>
              <a:t>Neo4j</a:t>
            </a:r>
            <a:r>
              <a:rPr lang="en-GB" sz="2400" b="0" dirty="0"/>
              <a:t>, which allowed us to:</a:t>
            </a:r>
          </a:p>
          <a:p>
            <a:pPr marL="342900" indent="-342900" algn="l">
              <a:buClr>
                <a:srgbClr val="002060"/>
              </a:buClr>
              <a:buFont typeface="Wingdings" pitchFamily="2" charset="2"/>
              <a:buChar char="§"/>
            </a:pPr>
            <a:endParaRPr lang="en-GB" sz="2400" b="0" dirty="0"/>
          </a:p>
          <a:p>
            <a:pPr marL="411480" indent="-411480" algn="l">
              <a:buClr>
                <a:srgbClr val="002060"/>
              </a:buClr>
              <a:buFont typeface="Monotype Sorts" pitchFamily="2" charset="2"/>
              <a:buAutoNum type="arabicPeriod"/>
            </a:pPr>
            <a:r>
              <a:rPr lang="en-GB" sz="2400" dirty="0"/>
              <a:t>Represent</a:t>
            </a:r>
            <a:r>
              <a:rPr lang="en-GB" sz="2400" b="0" dirty="0"/>
              <a:t> data as nodes and edges.</a:t>
            </a:r>
          </a:p>
          <a:p>
            <a:pPr marL="411480" indent="-411480" algn="l">
              <a:buClr>
                <a:srgbClr val="002060"/>
              </a:buClr>
              <a:buFont typeface="Monotype Sorts" pitchFamily="2" charset="2"/>
              <a:buAutoNum type="arabicPeriod"/>
            </a:pPr>
            <a:r>
              <a:rPr lang="en-GB" sz="2400" dirty="0"/>
              <a:t>Perform inferences </a:t>
            </a:r>
            <a:r>
              <a:rPr lang="en-GB" sz="2400" b="0" dirty="0"/>
              <a:t>on the graph.</a:t>
            </a:r>
          </a:p>
          <a:p>
            <a:pPr marL="411480" indent="-411480" algn="l">
              <a:buClr>
                <a:srgbClr val="002060"/>
              </a:buClr>
              <a:buAutoNum type="arabicPeriod"/>
            </a:pPr>
            <a:r>
              <a:rPr lang="en-GB" sz="2400" b="0" dirty="0"/>
              <a:t>Manage and </a:t>
            </a:r>
            <a:r>
              <a:rPr lang="en-GB" sz="2400" dirty="0"/>
              <a:t>expand the ontology.</a:t>
            </a:r>
            <a:endParaRPr lang="en-GB" sz="2400" b="0" dirty="0"/>
          </a:p>
          <a:p>
            <a:pPr marL="411480" indent="-411480" algn="l">
              <a:buClr>
                <a:srgbClr val="002060"/>
              </a:buClr>
              <a:buAutoNum type="arabicPeriod"/>
            </a:pPr>
            <a:r>
              <a:rPr lang="en-GB" sz="2400" b="0" dirty="0"/>
              <a:t>Utilize </a:t>
            </a:r>
            <a:r>
              <a:rPr lang="en-GB" sz="2400" dirty="0"/>
              <a:t>Google Cloud APIs </a:t>
            </a:r>
            <a:r>
              <a:rPr lang="en-GB" sz="2400" b="0" dirty="0"/>
              <a:t>for NLP analysis.</a:t>
            </a:r>
            <a:endParaRPr lang="en-GB" sz="2400" dirty="0"/>
          </a:p>
        </p:txBody>
      </p:sp>
      <p:pic>
        <p:nvPicPr>
          <p:cNvPr id="7" name="Immagine 6" descr="Immagine che contiene testo, schermata, Carattere, diagramma&#10;&#10;Descrizione generata automaticamente">
            <a:extLst>
              <a:ext uri="{FF2B5EF4-FFF2-40B4-BE49-F238E27FC236}">
                <a16:creationId xmlns:a16="http://schemas.microsoft.com/office/drawing/2014/main" id="{76789400-E59C-2B24-7975-BACFCCC80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2858" y="2265694"/>
            <a:ext cx="6097542" cy="5371436"/>
          </a:xfrm>
          <a:prstGeom prst="rect">
            <a:avLst/>
          </a:prstGeom>
        </p:spPr>
      </p:pic>
    </p:spTree>
    <p:extLst>
      <p:ext uri="{BB962C8B-B14F-4D97-AF65-F5344CB8AC3E}">
        <p14:creationId xmlns:p14="http://schemas.microsoft.com/office/powerpoint/2010/main" val="189371889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560400" y="1465475"/>
            <a:ext cx="2870209"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Backend</a:t>
            </a:r>
          </a:p>
        </p:txBody>
      </p:sp>
      <p:sp>
        <p:nvSpPr>
          <p:cNvPr id="6" name="Segnaposto testo 1">
            <a:extLst>
              <a:ext uri="{FF2B5EF4-FFF2-40B4-BE49-F238E27FC236}">
                <a16:creationId xmlns:a16="http://schemas.microsoft.com/office/drawing/2014/main" id="{7C199DC3-9F1B-9BEB-91CB-20668975A986}"/>
              </a:ext>
            </a:extLst>
          </p:cNvPr>
          <p:cNvSpPr>
            <a:spLocks noGrp="1"/>
          </p:cNvSpPr>
          <p:nvPr>
            <p:ph type="body" sz="quarter" idx="1"/>
          </p:nvPr>
        </p:nvSpPr>
        <p:spPr>
          <a:xfrm>
            <a:off x="560401" y="2341499"/>
            <a:ext cx="6754800" cy="5443816"/>
          </a:xfrm>
        </p:spPr>
        <p:txBody>
          <a:bodyPr>
            <a:normAutofit/>
          </a:bodyPr>
          <a:lstStyle/>
          <a:p>
            <a:pPr algn="l">
              <a:buClr>
                <a:srgbClr val="002060"/>
              </a:buClr>
            </a:pPr>
            <a:r>
              <a:rPr lang="en-GB" b="0" kern="0" dirty="0"/>
              <a:t>The backend mediates communication between the frontend and the database, ensuring:</a:t>
            </a:r>
          </a:p>
          <a:p>
            <a:pPr algn="l">
              <a:buClr>
                <a:srgbClr val="002060"/>
              </a:buClr>
            </a:pPr>
            <a:endParaRPr lang="en-GB" b="0" kern="0" dirty="0"/>
          </a:p>
          <a:p>
            <a:pPr marL="342900" indent="-342900" algn="l">
              <a:buClr>
                <a:srgbClr val="002060"/>
              </a:buClr>
              <a:buFont typeface="Arial" panose="020B0604020202020204" pitchFamily="34" charset="0"/>
              <a:buChar char="•"/>
            </a:pPr>
            <a:r>
              <a:rPr lang="en-GB" b="0" kern="0" dirty="0"/>
              <a:t>A </a:t>
            </a:r>
            <a:r>
              <a:rPr lang="en-GB" kern="0" dirty="0"/>
              <a:t>reactive approach </a:t>
            </a:r>
            <a:r>
              <a:rPr lang="en-GB" b="0" kern="0" dirty="0"/>
              <a:t>for coherence and optimization.</a:t>
            </a:r>
          </a:p>
          <a:p>
            <a:pPr marL="342900" indent="-342900" algn="l">
              <a:buClr>
                <a:srgbClr val="002060"/>
              </a:buClr>
              <a:buFont typeface="Arial" panose="020B0604020202020204" pitchFamily="34" charset="0"/>
              <a:buChar char="•"/>
            </a:pPr>
            <a:r>
              <a:rPr lang="en-GB" b="0" kern="0" dirty="0"/>
              <a:t>Exposed </a:t>
            </a:r>
            <a:r>
              <a:rPr lang="en-GB" kern="0" dirty="0"/>
              <a:t>endpoints</a:t>
            </a:r>
            <a:r>
              <a:rPr lang="en-GB" b="0" kern="0" dirty="0"/>
              <a:t> for database access and data retrieval.</a:t>
            </a:r>
          </a:p>
          <a:p>
            <a:pPr algn="l">
              <a:buClr>
                <a:srgbClr val="002060"/>
              </a:buClr>
            </a:pPr>
            <a:endParaRPr lang="en-GB" b="0" kern="0" dirty="0"/>
          </a:p>
          <a:p>
            <a:pPr algn="l">
              <a:buClr>
                <a:srgbClr val="002060"/>
              </a:buClr>
            </a:pPr>
            <a:r>
              <a:rPr lang="en-GB" b="0" kern="0" dirty="0"/>
              <a:t>Utilizing </a:t>
            </a:r>
            <a:r>
              <a:rPr lang="en-GB" kern="0" dirty="0"/>
              <a:t>Spring</a:t>
            </a:r>
            <a:r>
              <a:rPr lang="en-GB" b="0" kern="0" dirty="0"/>
              <a:t> and </a:t>
            </a:r>
            <a:r>
              <a:rPr lang="en-GB" kern="0" dirty="0"/>
              <a:t>Spring Data Neo4j</a:t>
            </a:r>
            <a:r>
              <a:rPr lang="en-GB" b="0" kern="0" dirty="0"/>
              <a:t>, the back-end efficiently manages OSINT data extracted from the launcher. </a:t>
            </a:r>
          </a:p>
        </p:txBody>
      </p:sp>
      <p:pic>
        <p:nvPicPr>
          <p:cNvPr id="2" name="Immagine 1">
            <a:extLst>
              <a:ext uri="{FF2B5EF4-FFF2-40B4-BE49-F238E27FC236}">
                <a16:creationId xmlns:a16="http://schemas.microsoft.com/office/drawing/2014/main" id="{3A7BEEB4-D25E-4344-39C7-9A8658198874}"/>
              </a:ext>
            </a:extLst>
          </p:cNvPr>
          <p:cNvPicPr>
            <a:picLocks noChangeAspect="1"/>
          </p:cNvPicPr>
          <p:nvPr/>
        </p:nvPicPr>
        <p:blipFill>
          <a:blip r:embed="rId3"/>
          <a:stretch>
            <a:fillRect/>
          </a:stretch>
        </p:blipFill>
        <p:spPr>
          <a:xfrm>
            <a:off x="9346557" y="1865584"/>
            <a:ext cx="5093049" cy="5840029"/>
          </a:xfrm>
          <a:prstGeom prst="rect">
            <a:avLst/>
          </a:prstGeom>
        </p:spPr>
      </p:pic>
    </p:spTree>
    <p:extLst>
      <p:ext uri="{BB962C8B-B14F-4D97-AF65-F5344CB8AC3E}">
        <p14:creationId xmlns:p14="http://schemas.microsoft.com/office/powerpoint/2010/main" val="202686303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560400" y="1465475"/>
            <a:ext cx="9019136"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OSINT Collector Framework</a:t>
            </a:r>
            <a:endParaRPr sz="4800" b="1" dirty="0">
              <a:solidFill>
                <a:srgbClr val="1A6690"/>
              </a:solidFill>
              <a:latin typeface="+mj-lt"/>
            </a:endParaRPr>
          </a:p>
        </p:txBody>
      </p:sp>
      <p:grpSp>
        <p:nvGrpSpPr>
          <p:cNvPr id="4" name="Group 5">
            <a:extLst>
              <a:ext uri="{FF2B5EF4-FFF2-40B4-BE49-F238E27FC236}">
                <a16:creationId xmlns:a16="http://schemas.microsoft.com/office/drawing/2014/main" id="{70C5BC6A-DDA5-C976-F793-FA3B9B1AFF9E}"/>
              </a:ext>
            </a:extLst>
          </p:cNvPr>
          <p:cNvGrpSpPr>
            <a:grpSpLocks/>
          </p:cNvGrpSpPr>
          <p:nvPr/>
        </p:nvGrpSpPr>
        <p:grpSpPr bwMode="auto">
          <a:xfrm>
            <a:off x="3608070" y="2653329"/>
            <a:ext cx="7414260" cy="4905376"/>
            <a:chOff x="1706877" y="2503359"/>
            <a:chExt cx="6178627" cy="4089268"/>
          </a:xfrm>
        </p:grpSpPr>
        <p:pic>
          <p:nvPicPr>
            <p:cNvPr id="5" name="Immagine 8">
              <a:extLst>
                <a:ext uri="{FF2B5EF4-FFF2-40B4-BE49-F238E27FC236}">
                  <a16:creationId xmlns:a16="http://schemas.microsoft.com/office/drawing/2014/main" id="{C96AE7E4-0D41-EB23-3C9B-91BFCBFB8F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970" r="-4579"/>
            <a:stretch>
              <a:fillRect/>
            </a:stretch>
          </p:blipFill>
          <p:spPr bwMode="auto">
            <a:xfrm>
              <a:off x="1706877" y="2531157"/>
              <a:ext cx="3171158" cy="3926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magine 3">
              <a:extLst>
                <a:ext uri="{FF2B5EF4-FFF2-40B4-BE49-F238E27FC236}">
                  <a16:creationId xmlns:a16="http://schemas.microsoft.com/office/drawing/2014/main" id="{0405E7C7-2B32-719C-B9D1-0978FA6CFB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4267" y="2503359"/>
              <a:ext cx="3441237" cy="408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1174785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560400" y="1465475"/>
            <a:ext cx="4429867"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Tool launcher</a:t>
            </a:r>
            <a:endParaRPr sz="4800" b="1" dirty="0">
              <a:solidFill>
                <a:srgbClr val="1A6690"/>
              </a:solidFill>
              <a:latin typeface="+mj-lt"/>
            </a:endParaRPr>
          </a:p>
        </p:txBody>
      </p:sp>
      <p:pic>
        <p:nvPicPr>
          <p:cNvPr id="3" name="Picture 2">
            <a:extLst>
              <a:ext uri="{FF2B5EF4-FFF2-40B4-BE49-F238E27FC236}">
                <a16:creationId xmlns:a16="http://schemas.microsoft.com/office/drawing/2014/main" id="{FDBAD922-45E8-F285-06CC-88B598282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6620" y="2760346"/>
            <a:ext cx="7757160" cy="486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723582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560400" y="1465475"/>
            <a:ext cx="1455591"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Tool</a:t>
            </a:r>
            <a:endParaRPr sz="4800" b="1" dirty="0">
              <a:solidFill>
                <a:srgbClr val="1A6690"/>
              </a:solidFill>
              <a:latin typeface="+mj-lt"/>
            </a:endParaRPr>
          </a:p>
        </p:txBody>
      </p:sp>
      <p:sp>
        <p:nvSpPr>
          <p:cNvPr id="4" name="Segnaposto testo 1">
            <a:extLst>
              <a:ext uri="{FF2B5EF4-FFF2-40B4-BE49-F238E27FC236}">
                <a16:creationId xmlns:a16="http://schemas.microsoft.com/office/drawing/2014/main" id="{868BB914-4B9F-46D0-DD21-69C01067BD04}"/>
              </a:ext>
            </a:extLst>
          </p:cNvPr>
          <p:cNvSpPr>
            <a:spLocks noGrp="1"/>
          </p:cNvSpPr>
          <p:nvPr>
            <p:ph type="body" sz="quarter" idx="1"/>
          </p:nvPr>
        </p:nvSpPr>
        <p:spPr>
          <a:xfrm>
            <a:off x="560401" y="2341499"/>
            <a:ext cx="6754800" cy="5443816"/>
          </a:xfrm>
        </p:spPr>
        <p:txBody>
          <a:bodyPr>
            <a:normAutofit lnSpcReduction="10000"/>
          </a:bodyPr>
          <a:lstStyle/>
          <a:p>
            <a:r>
              <a:rPr lang="it-IT" altLang="it-IT" sz="2400" dirty="0"/>
              <a:t>A tool </a:t>
            </a:r>
            <a:r>
              <a:rPr lang="it-IT" altLang="it-IT" sz="2400" dirty="0" err="1"/>
              <a:t>is</a:t>
            </a:r>
            <a:r>
              <a:rPr lang="it-IT" altLang="it-IT" sz="2400" dirty="0"/>
              <a:t> an </a:t>
            </a:r>
            <a:r>
              <a:rPr lang="it-IT" altLang="it-IT" sz="2400" dirty="0" err="1"/>
              <a:t>application</a:t>
            </a:r>
            <a:r>
              <a:rPr lang="it-IT" altLang="it-IT" sz="2400" dirty="0"/>
              <a:t> </a:t>
            </a:r>
            <a:r>
              <a:rPr lang="it-IT" altLang="it-IT" sz="2400" dirty="0" err="1"/>
              <a:t>always</a:t>
            </a:r>
            <a:r>
              <a:rPr lang="it-IT" altLang="it-IT" sz="2400" dirty="0"/>
              <a:t> </a:t>
            </a:r>
            <a:r>
              <a:rPr lang="it-IT" altLang="it-IT" sz="2400" dirty="0" err="1"/>
              <a:t>executed</a:t>
            </a:r>
            <a:r>
              <a:rPr lang="it-IT" altLang="it-IT" sz="2400" dirty="0"/>
              <a:t> in a Docker container to control </a:t>
            </a:r>
            <a:r>
              <a:rPr lang="it-IT" altLang="it-IT" sz="2400" dirty="0" err="1"/>
              <a:t>various</a:t>
            </a:r>
            <a:r>
              <a:rPr lang="it-IT" altLang="it-IT" sz="2400" dirty="0"/>
              <a:t> </a:t>
            </a:r>
            <a:r>
              <a:rPr lang="it-IT" altLang="it-IT" sz="2400" dirty="0" err="1"/>
              <a:t>scenarios</a:t>
            </a:r>
            <a:r>
              <a:rPr lang="it-IT" altLang="it-IT" sz="2400" dirty="0"/>
              <a:t>. </a:t>
            </a:r>
            <a:r>
              <a:rPr lang="en-US" b="0" dirty="0"/>
              <a:t>Three configuration files characterize each tool:</a:t>
            </a:r>
          </a:p>
          <a:p>
            <a:endParaRPr lang="en-US" b="0" dirty="0"/>
          </a:p>
          <a:p>
            <a:pPr marL="342900" indent="-342900">
              <a:buFont typeface="Arial" panose="020B0604020202020204" pitchFamily="34" charset="0"/>
              <a:buChar char="•"/>
            </a:pPr>
            <a:r>
              <a:rPr lang="en-US" b="1" dirty="0" err="1"/>
              <a:t>Dockerfile</a:t>
            </a:r>
            <a:r>
              <a:rPr lang="en-US" b="0" dirty="0"/>
              <a:t>: provides the needed instructions to create a Docker container where to launch the tool;</a:t>
            </a:r>
          </a:p>
          <a:p>
            <a:pPr marL="342900" indent="-342900">
              <a:buFont typeface="Arial" panose="020B0604020202020204" pitchFamily="34" charset="0"/>
              <a:buChar char="•"/>
            </a:pPr>
            <a:r>
              <a:rPr lang="en-US" b="1" dirty="0"/>
              <a:t>YAML File</a:t>
            </a:r>
            <a:r>
              <a:rPr lang="en-US" b="0" dirty="0"/>
              <a:t>: defines the tools' behaviors by providing the needed inputs, the capability, and a description;</a:t>
            </a:r>
          </a:p>
          <a:p>
            <a:pPr marL="342900" indent="-342900">
              <a:buFont typeface="Arial" panose="020B0604020202020204" pitchFamily="34" charset="0"/>
              <a:buChar char="•"/>
            </a:pPr>
            <a:r>
              <a:rPr lang="en-US" b="1" dirty="0"/>
              <a:t>Conf File</a:t>
            </a:r>
            <a:r>
              <a:rPr lang="en-US" b="0" dirty="0"/>
              <a:t>: describes what the Logstash pipeline should do to filter data and generate output.</a:t>
            </a:r>
          </a:p>
          <a:p>
            <a:endParaRPr lang="it-IT" altLang="it-IT" sz="2400" dirty="0"/>
          </a:p>
        </p:txBody>
      </p:sp>
      <p:pic>
        <p:nvPicPr>
          <p:cNvPr id="3" name="Picture 3">
            <a:extLst>
              <a:ext uri="{FF2B5EF4-FFF2-40B4-BE49-F238E27FC236}">
                <a16:creationId xmlns:a16="http://schemas.microsoft.com/office/drawing/2014/main" id="{9E64B359-C5E6-0101-6379-BEB74D86B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0000" y="3034800"/>
            <a:ext cx="3005947" cy="3420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955023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560400" y="1465475"/>
            <a:ext cx="3699731"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Web Server</a:t>
            </a:r>
            <a:endParaRPr sz="4800" b="1" dirty="0">
              <a:solidFill>
                <a:srgbClr val="1A6690"/>
              </a:solidFill>
              <a:latin typeface="+mj-lt"/>
            </a:endParaRPr>
          </a:p>
        </p:txBody>
      </p:sp>
      <p:sp>
        <p:nvSpPr>
          <p:cNvPr id="4" name="Segnaposto testo 1">
            <a:extLst>
              <a:ext uri="{FF2B5EF4-FFF2-40B4-BE49-F238E27FC236}">
                <a16:creationId xmlns:a16="http://schemas.microsoft.com/office/drawing/2014/main" id="{868BB914-4B9F-46D0-DD21-69C01067BD04}"/>
              </a:ext>
            </a:extLst>
          </p:cNvPr>
          <p:cNvSpPr>
            <a:spLocks noGrp="1"/>
          </p:cNvSpPr>
          <p:nvPr>
            <p:ph type="body" sz="quarter" idx="1"/>
          </p:nvPr>
        </p:nvSpPr>
        <p:spPr>
          <a:xfrm>
            <a:off x="560401" y="2341499"/>
            <a:ext cx="6754800" cy="5443816"/>
          </a:xfrm>
        </p:spPr>
        <p:txBody>
          <a:bodyPr>
            <a:normAutofit/>
          </a:bodyPr>
          <a:lstStyle/>
          <a:p>
            <a:r>
              <a:rPr lang="en-US" altLang="it-IT" sz="2400" dirty="0"/>
              <a:t>The Web Server is in charge of managing requests coming from front-end and addressing them to the launcher; the interface exposed by the Web Server consists of three endpoints:</a:t>
            </a:r>
          </a:p>
          <a:p>
            <a:endParaRPr lang="en-US" altLang="it-IT" sz="2400" dirty="0"/>
          </a:p>
          <a:p>
            <a:pPr marL="342900" indent="-342900">
              <a:buFont typeface="Arial" panose="020B0604020202020204" pitchFamily="34" charset="0"/>
              <a:buChar char="•"/>
            </a:pPr>
            <a:r>
              <a:rPr lang="en-US" altLang="it-IT" sz="2400" b="1" dirty="0"/>
              <a:t>/tools</a:t>
            </a:r>
            <a:r>
              <a:rPr lang="en-US" altLang="it-IT" sz="2400" dirty="0"/>
              <a:t>: retrieves the list of supported tools;</a:t>
            </a:r>
          </a:p>
          <a:p>
            <a:pPr marL="342900" indent="-342900">
              <a:buFont typeface="Arial" panose="020B0604020202020204" pitchFamily="34" charset="0"/>
              <a:buChar char="•"/>
            </a:pPr>
            <a:r>
              <a:rPr lang="en-US" altLang="it-IT" sz="2400" dirty="0"/>
              <a:t>/</a:t>
            </a:r>
            <a:r>
              <a:rPr lang="en-US" altLang="it-IT" sz="2400" b="1" dirty="0"/>
              <a:t>tools/&lt;</a:t>
            </a:r>
            <a:r>
              <a:rPr lang="en-US" altLang="it-IT" sz="2400" b="1" dirty="0" err="1"/>
              <a:t>tool_name</a:t>
            </a:r>
            <a:r>
              <a:rPr lang="en-US" altLang="it-IT" sz="2400" b="1" dirty="0"/>
              <a:t>&gt;</a:t>
            </a:r>
            <a:r>
              <a:rPr lang="en-US" altLang="it-IT" sz="2400" dirty="0"/>
              <a:t>: provides the details of the requested tool;</a:t>
            </a:r>
          </a:p>
          <a:p>
            <a:pPr marL="342900" indent="-342900">
              <a:buFont typeface="Arial" panose="020B0604020202020204" pitchFamily="34" charset="0"/>
              <a:buChar char="•"/>
            </a:pPr>
            <a:r>
              <a:rPr lang="en-US" altLang="it-IT" sz="2400" b="1" dirty="0"/>
              <a:t>/launch</a:t>
            </a:r>
            <a:r>
              <a:rPr lang="en-US" altLang="it-IT" sz="2400" dirty="0"/>
              <a:t>: allows the execution of a tool.</a:t>
            </a:r>
          </a:p>
          <a:p>
            <a:endParaRPr lang="it-IT" altLang="it-IT" sz="2400" dirty="0"/>
          </a:p>
        </p:txBody>
      </p:sp>
      <p:pic>
        <p:nvPicPr>
          <p:cNvPr id="2" name="Picture 3">
            <a:extLst>
              <a:ext uri="{FF2B5EF4-FFF2-40B4-BE49-F238E27FC236}">
                <a16:creationId xmlns:a16="http://schemas.microsoft.com/office/drawing/2014/main" id="{5CD3031C-0AF4-242F-04E6-DF0BFB6D8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0000" y="3034800"/>
            <a:ext cx="3006000" cy="3505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639017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560400" y="1465475"/>
            <a:ext cx="3054811"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Launcher</a:t>
            </a:r>
          </a:p>
        </p:txBody>
      </p:sp>
      <p:sp>
        <p:nvSpPr>
          <p:cNvPr id="4" name="Segnaposto testo 1">
            <a:extLst>
              <a:ext uri="{FF2B5EF4-FFF2-40B4-BE49-F238E27FC236}">
                <a16:creationId xmlns:a16="http://schemas.microsoft.com/office/drawing/2014/main" id="{868BB914-4B9F-46D0-DD21-69C01067BD04}"/>
              </a:ext>
            </a:extLst>
          </p:cNvPr>
          <p:cNvSpPr>
            <a:spLocks noGrp="1"/>
          </p:cNvSpPr>
          <p:nvPr>
            <p:ph type="body" sz="quarter" idx="1"/>
          </p:nvPr>
        </p:nvSpPr>
        <p:spPr>
          <a:xfrm>
            <a:off x="560401" y="2341499"/>
            <a:ext cx="6754800" cy="5443816"/>
          </a:xfrm>
        </p:spPr>
        <p:txBody>
          <a:bodyPr>
            <a:normAutofit lnSpcReduction="10000"/>
          </a:bodyPr>
          <a:lstStyle/>
          <a:p>
            <a:r>
              <a:rPr lang="en-US" altLang="it-IT" sz="2400" dirty="0"/>
              <a:t>The launcher manages the tool life cycle, from the tool execution to output generation.</a:t>
            </a:r>
            <a:r>
              <a:rPr lang="en-US" altLang="it-IT" dirty="0"/>
              <a:t> </a:t>
            </a:r>
            <a:r>
              <a:rPr lang="en-US" altLang="it-IT" sz="2400" dirty="0"/>
              <a:t>To do that, the launcher uses other submodules for efficient management of the architecture:</a:t>
            </a:r>
          </a:p>
          <a:p>
            <a:endParaRPr lang="en-US" altLang="it-IT" sz="2400" dirty="0"/>
          </a:p>
          <a:p>
            <a:pPr marL="342900" indent="-342900">
              <a:buFont typeface="Arial" panose="020B0604020202020204" pitchFamily="34" charset="0"/>
              <a:buChar char="•"/>
            </a:pPr>
            <a:r>
              <a:rPr lang="en-US" altLang="it-IT" sz="2400" b="1" dirty="0"/>
              <a:t>Starter</a:t>
            </a:r>
            <a:r>
              <a:rPr lang="en-US" altLang="it-IT" sz="2400" dirty="0"/>
              <a:t>: manages the tool startup and lifecycle; </a:t>
            </a:r>
          </a:p>
          <a:p>
            <a:pPr marL="342900" indent="-342900">
              <a:buFont typeface="Arial" panose="020B0604020202020204" pitchFamily="34" charset="0"/>
              <a:buChar char="•"/>
            </a:pPr>
            <a:r>
              <a:rPr lang="en-US" altLang="it-IT" sz="2400" b="1" dirty="0"/>
              <a:t>YAML Services</a:t>
            </a:r>
            <a:r>
              <a:rPr lang="en-US" altLang="it-IT" sz="2400" dirty="0"/>
              <a:t>: manages the interaction between the launcher and the configuration YAML file;</a:t>
            </a:r>
          </a:p>
          <a:p>
            <a:pPr marL="342900" indent="-342900">
              <a:buFont typeface="Arial" panose="020B0604020202020204" pitchFamily="34" charset="0"/>
              <a:buChar char="•"/>
            </a:pPr>
            <a:r>
              <a:rPr lang="en-US" altLang="it-IT" sz="2400" b="1" dirty="0"/>
              <a:t>Docker Services</a:t>
            </a:r>
            <a:r>
              <a:rPr lang="en-US" altLang="it-IT" sz="2400" dirty="0"/>
              <a:t>: manages the startup of Docker container for tools and pipeline execution.</a:t>
            </a:r>
          </a:p>
          <a:p>
            <a:endParaRPr lang="it-IT" altLang="it-IT" sz="2400" dirty="0"/>
          </a:p>
        </p:txBody>
      </p:sp>
      <p:pic>
        <p:nvPicPr>
          <p:cNvPr id="3" name="Picture 3">
            <a:extLst>
              <a:ext uri="{FF2B5EF4-FFF2-40B4-BE49-F238E27FC236}">
                <a16:creationId xmlns:a16="http://schemas.microsoft.com/office/drawing/2014/main" id="{AA21CFD9-4D47-487F-25A4-215A53F693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0000" y="1865584"/>
            <a:ext cx="3006000" cy="561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420864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560400" y="1465475"/>
            <a:ext cx="2610779"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Pipeline</a:t>
            </a:r>
            <a:endParaRPr sz="4800" b="1" dirty="0">
              <a:solidFill>
                <a:srgbClr val="1A6690"/>
              </a:solidFill>
              <a:latin typeface="+mj-lt"/>
            </a:endParaRPr>
          </a:p>
        </p:txBody>
      </p:sp>
      <p:sp>
        <p:nvSpPr>
          <p:cNvPr id="4" name="Segnaposto testo 1">
            <a:extLst>
              <a:ext uri="{FF2B5EF4-FFF2-40B4-BE49-F238E27FC236}">
                <a16:creationId xmlns:a16="http://schemas.microsoft.com/office/drawing/2014/main" id="{868BB914-4B9F-46D0-DD21-69C01067BD04}"/>
              </a:ext>
            </a:extLst>
          </p:cNvPr>
          <p:cNvSpPr>
            <a:spLocks noGrp="1"/>
          </p:cNvSpPr>
          <p:nvPr>
            <p:ph type="body" sz="quarter" idx="1"/>
          </p:nvPr>
        </p:nvSpPr>
        <p:spPr>
          <a:xfrm>
            <a:off x="560401" y="2341499"/>
            <a:ext cx="6754800" cy="5443816"/>
          </a:xfrm>
        </p:spPr>
        <p:txBody>
          <a:bodyPr>
            <a:normAutofit/>
          </a:bodyPr>
          <a:lstStyle/>
          <a:p>
            <a:r>
              <a:rPr lang="en-US" altLang="it-IT" sz="2400" dirty="0"/>
              <a:t>The pipeline is an instance of Logstash that processes data, allows data filtering, and generates output. The Logstash pipeline is managed in three steps:</a:t>
            </a:r>
          </a:p>
          <a:p>
            <a:endParaRPr lang="en-US" altLang="it-IT" sz="2400" dirty="0"/>
          </a:p>
          <a:p>
            <a:pPr marL="342900" indent="-342900">
              <a:buFont typeface="Arial" panose="020B0604020202020204" pitchFamily="34" charset="0"/>
              <a:buChar char="•"/>
            </a:pPr>
            <a:r>
              <a:rPr lang="en-US" altLang="it-IT" b="1" dirty="0"/>
              <a:t>I</a:t>
            </a:r>
            <a:r>
              <a:rPr lang="en-US" altLang="it-IT" sz="2400" b="1" dirty="0"/>
              <a:t>nput</a:t>
            </a:r>
            <a:r>
              <a:rPr lang="en-US" altLang="it-IT" sz="2400" dirty="0"/>
              <a:t>: defines how to take what is generated by the tools;</a:t>
            </a:r>
          </a:p>
          <a:p>
            <a:pPr marL="342900" indent="-342900">
              <a:buFont typeface="Arial" panose="020B0604020202020204" pitchFamily="34" charset="0"/>
              <a:buChar char="•"/>
            </a:pPr>
            <a:r>
              <a:rPr lang="en-US" altLang="it-IT" b="1" dirty="0"/>
              <a:t>F</a:t>
            </a:r>
            <a:r>
              <a:rPr lang="en-US" altLang="it-IT" sz="2400" b="1" dirty="0"/>
              <a:t>ilter</a:t>
            </a:r>
            <a:r>
              <a:rPr lang="en-US" altLang="it-IT" sz="2400" dirty="0"/>
              <a:t>: defines how to process the data received as input;</a:t>
            </a:r>
          </a:p>
          <a:p>
            <a:pPr marL="342900" indent="-342900">
              <a:buFont typeface="Arial" panose="020B0604020202020204" pitchFamily="34" charset="0"/>
              <a:buChar char="•"/>
            </a:pPr>
            <a:r>
              <a:rPr lang="en-US" altLang="it-IT" b="1" dirty="0"/>
              <a:t>O</a:t>
            </a:r>
            <a:r>
              <a:rPr lang="en-US" altLang="it-IT" sz="2400" b="1" dirty="0"/>
              <a:t>utput</a:t>
            </a:r>
            <a:r>
              <a:rPr lang="en-US" altLang="it-IT" sz="2400" dirty="0"/>
              <a:t>: defines how to save the data generated by the filter section.</a:t>
            </a:r>
          </a:p>
        </p:txBody>
      </p:sp>
      <p:pic>
        <p:nvPicPr>
          <p:cNvPr id="6" name="Picture 3">
            <a:extLst>
              <a:ext uri="{FF2B5EF4-FFF2-40B4-BE49-F238E27FC236}">
                <a16:creationId xmlns:a16="http://schemas.microsoft.com/office/drawing/2014/main" id="{9F9DE3D0-D4EF-F022-A4D3-7938B1E92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000" y="3034800"/>
            <a:ext cx="3006000" cy="2693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633739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762000" y="2373571"/>
            <a:ext cx="5860772"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Nicola </a:t>
            </a:r>
            <a:r>
              <a:rPr lang="en-US" sz="4800" b="1" dirty="0" err="1">
                <a:solidFill>
                  <a:srgbClr val="1A6690"/>
                </a:solidFill>
                <a:latin typeface="+mj-lt"/>
              </a:rPr>
              <a:t>d’Ambrosio</a:t>
            </a:r>
            <a:endParaRPr sz="4800" b="1" dirty="0">
              <a:solidFill>
                <a:srgbClr val="1A6690"/>
              </a:solidFill>
              <a:latin typeface="+mj-lt"/>
            </a:endParaRPr>
          </a:p>
        </p:txBody>
      </p:sp>
      <p:pic>
        <p:nvPicPr>
          <p:cNvPr id="5" name="Image" descr="Image">
            <a:extLst>
              <a:ext uri="{FF2B5EF4-FFF2-40B4-BE49-F238E27FC236}">
                <a16:creationId xmlns:a16="http://schemas.microsoft.com/office/drawing/2014/main" id="{9499E47B-7A31-7F46-9CCA-479F39108BD5}"/>
              </a:ext>
            </a:extLst>
          </p:cNvPr>
          <p:cNvPicPr>
            <a:picLocks/>
          </p:cNvPicPr>
          <p:nvPr/>
        </p:nvPicPr>
        <p:blipFill>
          <a:blip r:embed="rId3"/>
          <a:stretch>
            <a:fillRect/>
          </a:stretch>
        </p:blipFill>
        <p:spPr>
          <a:xfrm>
            <a:off x="9296400" y="1676400"/>
            <a:ext cx="4572000" cy="5818957"/>
          </a:xfrm>
          <a:prstGeom prst="rect">
            <a:avLst/>
          </a:prstGeom>
          <a:blipFill>
            <a:blip r:embed="rId4"/>
            <a:tile tx="0" ty="0" sx="100000" sy="100000" flip="none" algn="tl"/>
          </a:blipFill>
          <a:ln w="12700">
            <a:miter lim="400000"/>
          </a:ln>
          <a:effectLst>
            <a:outerShdw blurRad="50800" dist="38100" dir="2700000" algn="tl" rotWithShape="0">
              <a:prstClr val="black">
                <a:alpha val="40000"/>
              </a:prstClr>
            </a:outerShdw>
          </a:effectLst>
        </p:spPr>
      </p:pic>
      <p:pic>
        <p:nvPicPr>
          <p:cNvPr id="6" name="Immagine 5" descr="Immagine che contiene persona, cielo, aria aperta, vestiti&#10;&#10;Descrizione generata automaticamente">
            <a:extLst>
              <a:ext uri="{FF2B5EF4-FFF2-40B4-BE49-F238E27FC236}">
                <a16:creationId xmlns:a16="http://schemas.microsoft.com/office/drawing/2014/main" id="{7B0DB274-18B7-EB6E-2F08-E3BE06F99A06}"/>
              </a:ext>
            </a:extLst>
          </p:cNvPr>
          <p:cNvPicPr>
            <a:picLocks noChangeAspect="1"/>
          </p:cNvPicPr>
          <p:nvPr/>
        </p:nvPicPr>
        <p:blipFill rotWithShape="1">
          <a:blip r:embed="rId5">
            <a:extLst>
              <a:ext uri="{28A0092B-C50C-407E-A947-70E740481C1C}">
                <a14:useLocalDpi xmlns:a14="http://schemas.microsoft.com/office/drawing/2010/main" val="0"/>
              </a:ext>
            </a:extLst>
          </a:blip>
          <a:srcRect l="1743"/>
          <a:stretch/>
        </p:blipFill>
        <p:spPr>
          <a:xfrm>
            <a:off x="9296400" y="1676400"/>
            <a:ext cx="4572000" cy="5817600"/>
          </a:xfrm>
          <a:prstGeom prst="rect">
            <a:avLst/>
          </a:prstGeom>
        </p:spPr>
      </p:pic>
      <p:sp>
        <p:nvSpPr>
          <p:cNvPr id="4" name="Segnaposto testo 1">
            <a:extLst>
              <a:ext uri="{FF2B5EF4-FFF2-40B4-BE49-F238E27FC236}">
                <a16:creationId xmlns:a16="http://schemas.microsoft.com/office/drawing/2014/main" id="{868BB914-4B9F-46D0-DD21-69C01067BD04}"/>
              </a:ext>
            </a:extLst>
          </p:cNvPr>
          <p:cNvSpPr>
            <a:spLocks noGrp="1"/>
          </p:cNvSpPr>
          <p:nvPr>
            <p:ph type="body" sz="quarter" idx="1"/>
          </p:nvPr>
        </p:nvSpPr>
        <p:spPr>
          <a:xfrm>
            <a:off x="762000" y="3248811"/>
            <a:ext cx="7817224" cy="3775934"/>
          </a:xfrm>
        </p:spPr>
        <p:txBody>
          <a:bodyPr/>
          <a:lstStyle/>
          <a:p>
            <a:r>
              <a:rPr lang="it-IT" dirty="0"/>
              <a:t>PhD </a:t>
            </a:r>
            <a:r>
              <a:rPr lang="it-IT" dirty="0" err="1"/>
              <a:t>Student</a:t>
            </a:r>
            <a:r>
              <a:rPr lang="it-IT" dirty="0"/>
              <a:t> @ </a:t>
            </a:r>
            <a:r>
              <a:rPr lang="it-IT" dirty="0" err="1"/>
              <a:t>UniNa</a:t>
            </a:r>
            <a:r>
              <a:rPr lang="it-IT" dirty="0"/>
              <a:t> </a:t>
            </a:r>
            <a:r>
              <a:rPr lang="it-IT" dirty="0" err="1"/>
              <a:t>manly</a:t>
            </a:r>
            <a:r>
              <a:rPr lang="it-IT" dirty="0"/>
              <a:t> </a:t>
            </a:r>
            <a:r>
              <a:rPr lang="it-IT" dirty="0" err="1"/>
              <a:t>focused</a:t>
            </a:r>
            <a:r>
              <a:rPr lang="it-IT" dirty="0"/>
              <a:t> on:</a:t>
            </a:r>
          </a:p>
          <a:p>
            <a:pPr marL="342900" indent="-342900">
              <a:buFont typeface="Arial" panose="020B0604020202020204" pitchFamily="34" charset="0"/>
              <a:buChar char="•"/>
            </a:pPr>
            <a:r>
              <a:rPr lang="en-US" dirty="0"/>
              <a:t>Offensive Security (Automated Exploit Deployment)</a:t>
            </a:r>
          </a:p>
          <a:p>
            <a:pPr marL="342900" indent="-342900">
              <a:buFont typeface="Arial" panose="020B0604020202020204" pitchFamily="34" charset="0"/>
              <a:buChar char="•"/>
            </a:pPr>
            <a:r>
              <a:rPr lang="en-US" dirty="0"/>
              <a:t>Cyber Range (Creation of Vulnerable Environments)</a:t>
            </a:r>
          </a:p>
          <a:p>
            <a:pPr marL="342900" indent="-342900">
              <a:buFont typeface="Arial" panose="020B0604020202020204" pitchFamily="34" charset="0"/>
              <a:buChar char="•"/>
            </a:pPr>
            <a:r>
              <a:rPr lang="en-US" dirty="0"/>
              <a:t>Active Deception Strategies</a:t>
            </a:r>
          </a:p>
          <a:p>
            <a:pPr marL="342900" indent="-342900">
              <a:buFont typeface="Arial" panose="020B0604020202020204" pitchFamily="34" charset="0"/>
              <a:buChar char="•"/>
            </a:pPr>
            <a:r>
              <a:rPr lang="en-US" dirty="0"/>
              <a:t>Threat Modeling and Analysis</a:t>
            </a:r>
          </a:p>
          <a:p>
            <a:pPr marL="342900" indent="-342900">
              <a:buFont typeface="Arial" panose="020B0604020202020204" pitchFamily="34" charset="0"/>
              <a:buChar char="•"/>
            </a:pPr>
            <a:endParaRPr lang="it-IT" dirty="0"/>
          </a:p>
          <a:p>
            <a:pPr marL="342900" indent="-342900">
              <a:buFont typeface="Wingdings" panose="05000000000000000000" pitchFamily="2" charset="2"/>
              <a:buChar char="Ø"/>
            </a:pPr>
            <a:r>
              <a:rPr lang="it-IT" dirty="0"/>
              <a:t>GitHub Repository: </a:t>
            </a:r>
            <a:r>
              <a:rPr lang="fr-FR" dirty="0">
                <a:hlinkClick r:id="rId6"/>
              </a:rPr>
              <a:t>NS-</a:t>
            </a:r>
            <a:r>
              <a:rPr lang="fr-FR" dirty="0" err="1">
                <a:hlinkClick r:id="rId6"/>
              </a:rPr>
              <a:t>unina</a:t>
            </a:r>
            <a:r>
              <a:rPr lang="fr-FR" dirty="0">
                <a:hlinkClick r:id="rId6"/>
              </a:rPr>
              <a:t>/OSINT-Collector</a:t>
            </a:r>
            <a:endParaRPr lang="it-IT"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560399" y="1096143"/>
            <a:ext cx="14025665" cy="1538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lvl1pPr defTabSz="914400">
              <a:defRPr sz="8000" spc="-148">
                <a:solidFill>
                  <a:srgbClr val="01CF89"/>
                </a:solidFill>
                <a:latin typeface="+mn-lt"/>
                <a:ea typeface="+mn-ea"/>
                <a:cs typeface="+mn-cs"/>
                <a:sym typeface="Spartan Bold"/>
              </a:defRPr>
            </a:lvl1pPr>
          </a:lstStyle>
          <a:p>
            <a:pPr algn="ctr"/>
            <a:r>
              <a:rPr lang="en-US" sz="4800" b="1" dirty="0">
                <a:solidFill>
                  <a:srgbClr val="1A6690"/>
                </a:solidFill>
                <a:latin typeface="+mj-lt"/>
              </a:rPr>
              <a:t>Preventing a school shooting: a demo scenario!</a:t>
            </a:r>
          </a:p>
        </p:txBody>
      </p:sp>
      <p:sp>
        <p:nvSpPr>
          <p:cNvPr id="6" name="Segnaposto testo 1">
            <a:extLst>
              <a:ext uri="{FF2B5EF4-FFF2-40B4-BE49-F238E27FC236}">
                <a16:creationId xmlns:a16="http://schemas.microsoft.com/office/drawing/2014/main" id="{7C199DC3-9F1B-9BEB-91CB-20668975A986}"/>
              </a:ext>
            </a:extLst>
          </p:cNvPr>
          <p:cNvSpPr>
            <a:spLocks noGrp="1"/>
          </p:cNvSpPr>
          <p:nvPr>
            <p:ph type="body" sz="quarter" idx="1"/>
          </p:nvPr>
        </p:nvSpPr>
        <p:spPr>
          <a:xfrm>
            <a:off x="1109039" y="2685092"/>
            <a:ext cx="12928384" cy="4109177"/>
          </a:xfrm>
        </p:spPr>
        <p:txBody>
          <a:bodyPr>
            <a:normAutofit/>
          </a:bodyPr>
          <a:lstStyle/>
          <a:p>
            <a:pPr marL="0" indent="0" algn="ctr">
              <a:buNone/>
            </a:pPr>
            <a:r>
              <a:rPr lang="en-GB" b="0" dirty="0"/>
              <a:t>«I introduce myself, my name is David, and I want to carry out a shooting at school and possibly commit suicide...»</a:t>
            </a:r>
          </a:p>
          <a:p>
            <a:pPr marL="0" indent="0">
              <a:buNone/>
            </a:pPr>
            <a:endParaRPr lang="en-GB" b="0" dirty="0"/>
          </a:p>
          <a:p>
            <a:pPr algn="ctr"/>
            <a:r>
              <a:rPr lang="en-GB" b="0" dirty="0"/>
              <a:t>With this </a:t>
            </a:r>
            <a:r>
              <a:rPr lang="en-GB" dirty="0"/>
              <a:t>Telegram message</a:t>
            </a:r>
            <a:r>
              <a:rPr lang="en-GB" b="0" dirty="0"/>
              <a:t>, David Kozak, the perpetrator of the University of Prague shooting in December 2023, expressed his intent to carry out a school shooting and potentially commit suicide. </a:t>
            </a:r>
            <a:r>
              <a:rPr lang="en-GB" dirty="0"/>
              <a:t>This real-life incident has inspired our demonstration scenario.</a:t>
            </a:r>
          </a:p>
          <a:p>
            <a:endParaRPr lang="en-GB" b="0" dirty="0"/>
          </a:p>
          <a:p>
            <a:pPr algn="ctr"/>
            <a:r>
              <a:rPr lang="en-GB" b="0" dirty="0"/>
              <a:t>This scenario demonstrates how </a:t>
            </a:r>
            <a:r>
              <a:rPr lang="en-GB" dirty="0"/>
              <a:t>our framework can be used to identify and counter potential similar threats.</a:t>
            </a:r>
          </a:p>
          <a:p>
            <a:pPr algn="l">
              <a:buClr>
                <a:srgbClr val="002060"/>
              </a:buClr>
            </a:pPr>
            <a:endParaRPr lang="en-GB" b="0" kern="0" dirty="0"/>
          </a:p>
        </p:txBody>
      </p:sp>
    </p:spTree>
    <p:extLst>
      <p:ext uri="{BB962C8B-B14F-4D97-AF65-F5344CB8AC3E}">
        <p14:creationId xmlns:p14="http://schemas.microsoft.com/office/powerpoint/2010/main" val="44831905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560400" y="1465475"/>
            <a:ext cx="13699459"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1. Find a suspicious Telegram Group</a:t>
            </a:r>
          </a:p>
        </p:txBody>
      </p:sp>
      <p:sp>
        <p:nvSpPr>
          <p:cNvPr id="4" name="Segnaposto testo 1">
            <a:extLst>
              <a:ext uri="{FF2B5EF4-FFF2-40B4-BE49-F238E27FC236}">
                <a16:creationId xmlns:a16="http://schemas.microsoft.com/office/drawing/2014/main" id="{868BB914-4B9F-46D0-DD21-69C01067BD04}"/>
              </a:ext>
            </a:extLst>
          </p:cNvPr>
          <p:cNvSpPr>
            <a:spLocks noGrp="1"/>
          </p:cNvSpPr>
          <p:nvPr>
            <p:ph type="body" sz="quarter" idx="1"/>
          </p:nvPr>
        </p:nvSpPr>
        <p:spPr>
          <a:xfrm>
            <a:off x="560401" y="2341499"/>
            <a:ext cx="7017764" cy="5443816"/>
          </a:xfrm>
        </p:spPr>
        <p:txBody>
          <a:bodyPr>
            <a:normAutofit/>
          </a:bodyPr>
          <a:lstStyle/>
          <a:p>
            <a:pPr algn="l">
              <a:buClr>
                <a:srgbClr val="002060"/>
              </a:buClr>
            </a:pPr>
            <a:r>
              <a:rPr lang="en-GB" b="0" i="0" dirty="0">
                <a:effectLst/>
                <a:latin typeface="Helvetica" pitchFamily="2" charset="0"/>
              </a:rPr>
              <a:t>In our framework, we have integrated a </a:t>
            </a:r>
            <a:r>
              <a:rPr lang="en-GB" i="0" dirty="0">
                <a:effectLst/>
                <a:latin typeface="Helvetica" pitchFamily="2" charset="0"/>
              </a:rPr>
              <a:t>customized search engine </a:t>
            </a:r>
            <a:r>
              <a:rPr lang="en-GB" b="0" i="0" dirty="0">
                <a:effectLst/>
                <a:latin typeface="Helvetica" pitchFamily="2" charset="0"/>
              </a:rPr>
              <a:t>to conduct targeted searches for identifying suspicious </a:t>
            </a:r>
            <a:r>
              <a:rPr lang="en-GB" i="0" dirty="0">
                <a:effectLst/>
                <a:latin typeface="Helvetica" pitchFamily="2" charset="0"/>
              </a:rPr>
              <a:t>Groups</a:t>
            </a:r>
            <a:r>
              <a:rPr lang="en-GB" b="0" i="0" dirty="0">
                <a:effectLst/>
                <a:latin typeface="Helvetica" pitchFamily="2" charset="0"/>
              </a:rPr>
              <a:t>, </a:t>
            </a:r>
            <a:r>
              <a:rPr lang="en-GB" i="0" dirty="0">
                <a:effectLst/>
                <a:latin typeface="Helvetica" pitchFamily="2" charset="0"/>
              </a:rPr>
              <a:t>Channels</a:t>
            </a:r>
            <a:r>
              <a:rPr lang="en-GB" b="0" i="0" dirty="0">
                <a:effectLst/>
                <a:latin typeface="Helvetica" pitchFamily="2" charset="0"/>
              </a:rPr>
              <a:t>, and </a:t>
            </a:r>
            <a:r>
              <a:rPr lang="en-GB" i="0" dirty="0">
                <a:effectLst/>
                <a:latin typeface="Helvetica" pitchFamily="2" charset="0"/>
              </a:rPr>
              <a:t>Accounts</a:t>
            </a:r>
            <a:r>
              <a:rPr lang="en-GB" b="0" i="0" dirty="0">
                <a:effectLst/>
                <a:latin typeface="Helvetica" pitchFamily="2" charset="0"/>
              </a:rPr>
              <a:t> on Telegram using keywords.</a:t>
            </a:r>
            <a:endParaRPr lang="en-GB" b="0" kern="0" dirty="0">
              <a:latin typeface="Helvetica" pitchFamily="2" charset="0"/>
            </a:endParaRPr>
          </a:p>
        </p:txBody>
      </p:sp>
      <p:pic>
        <p:nvPicPr>
          <p:cNvPr id="3" name="Immagine 2" descr="Immagine che contiene testo, software, Pagina Web, Sito Web&#10;&#10;Descrizione generata automaticamente">
            <a:extLst>
              <a:ext uri="{FF2B5EF4-FFF2-40B4-BE49-F238E27FC236}">
                <a16:creationId xmlns:a16="http://schemas.microsoft.com/office/drawing/2014/main" id="{BC89532F-1CD6-5F76-C4E2-755008044B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6439" y="3089835"/>
            <a:ext cx="8349659" cy="5386165"/>
          </a:xfrm>
          <a:prstGeom prst="rect">
            <a:avLst/>
          </a:prstGeom>
        </p:spPr>
      </p:pic>
    </p:spTree>
    <p:extLst>
      <p:ext uri="{BB962C8B-B14F-4D97-AF65-F5344CB8AC3E}">
        <p14:creationId xmlns:p14="http://schemas.microsoft.com/office/powerpoint/2010/main" val="32537527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5D3EDEF1-06CC-371D-E1F6-F64DF9A6EF2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474757" y="3221318"/>
            <a:ext cx="8262269" cy="5179888"/>
          </a:xfrm>
          <a:prstGeom prst="rect">
            <a:avLst/>
          </a:prstGeom>
        </p:spPr>
      </p:pic>
      <p:sp>
        <p:nvSpPr>
          <p:cNvPr id="137" name="About"/>
          <p:cNvSpPr txBox="1"/>
          <p:nvPr/>
        </p:nvSpPr>
        <p:spPr>
          <a:xfrm>
            <a:off x="560400" y="1465475"/>
            <a:ext cx="13699459"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2. Group analysis</a:t>
            </a:r>
          </a:p>
        </p:txBody>
      </p:sp>
      <p:sp>
        <p:nvSpPr>
          <p:cNvPr id="4" name="Segnaposto testo 1">
            <a:extLst>
              <a:ext uri="{FF2B5EF4-FFF2-40B4-BE49-F238E27FC236}">
                <a16:creationId xmlns:a16="http://schemas.microsoft.com/office/drawing/2014/main" id="{868BB914-4B9F-46D0-DD21-69C01067BD04}"/>
              </a:ext>
            </a:extLst>
          </p:cNvPr>
          <p:cNvSpPr>
            <a:spLocks noGrp="1"/>
          </p:cNvSpPr>
          <p:nvPr>
            <p:ph type="body" sz="quarter" idx="1"/>
          </p:nvPr>
        </p:nvSpPr>
        <p:spPr>
          <a:xfrm>
            <a:off x="560401" y="2341499"/>
            <a:ext cx="6975928" cy="5443816"/>
          </a:xfrm>
        </p:spPr>
        <p:txBody>
          <a:bodyPr>
            <a:normAutofit/>
          </a:bodyPr>
          <a:lstStyle/>
          <a:p>
            <a:pPr algn="l">
              <a:buClr>
                <a:srgbClr val="002060"/>
              </a:buClr>
            </a:pPr>
            <a:r>
              <a:rPr lang="en-US" b="0" i="0" dirty="0">
                <a:effectLst/>
                <a:latin typeface="Helvetica" pitchFamily="2" charset="0"/>
              </a:rPr>
              <a:t>Our framework enables the retrieval of all messages sent within a Telegram group, facilitating their analysis to detect any             potentially suspicious messages, entities,            or categories.</a:t>
            </a:r>
          </a:p>
        </p:txBody>
      </p:sp>
    </p:spTree>
    <p:extLst>
      <p:ext uri="{BB962C8B-B14F-4D97-AF65-F5344CB8AC3E}">
        <p14:creationId xmlns:p14="http://schemas.microsoft.com/office/powerpoint/2010/main" val="315453332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560400" y="1465475"/>
            <a:ext cx="13699459"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In background</a:t>
            </a:r>
          </a:p>
        </p:txBody>
      </p:sp>
      <p:sp>
        <p:nvSpPr>
          <p:cNvPr id="4" name="Segnaposto testo 1">
            <a:extLst>
              <a:ext uri="{FF2B5EF4-FFF2-40B4-BE49-F238E27FC236}">
                <a16:creationId xmlns:a16="http://schemas.microsoft.com/office/drawing/2014/main" id="{868BB914-4B9F-46D0-DD21-69C01067BD04}"/>
              </a:ext>
            </a:extLst>
          </p:cNvPr>
          <p:cNvSpPr>
            <a:spLocks noGrp="1"/>
          </p:cNvSpPr>
          <p:nvPr>
            <p:ph type="body" sz="quarter" idx="1"/>
          </p:nvPr>
        </p:nvSpPr>
        <p:spPr>
          <a:xfrm>
            <a:off x="560401" y="2341499"/>
            <a:ext cx="6975928" cy="5443816"/>
          </a:xfrm>
        </p:spPr>
        <p:txBody>
          <a:bodyPr>
            <a:normAutofit/>
          </a:bodyPr>
          <a:lstStyle/>
          <a:p>
            <a:pPr algn="l">
              <a:buClr>
                <a:srgbClr val="002060"/>
              </a:buClr>
            </a:pPr>
            <a:r>
              <a:rPr lang="en-US" b="0" i="0" dirty="0">
                <a:effectLst/>
                <a:latin typeface="Helvetica" pitchFamily="2" charset="0"/>
              </a:rPr>
              <a:t>The user can provide a specific telegram group chat that will be sent to the web server as a request body.</a:t>
            </a:r>
          </a:p>
        </p:txBody>
      </p:sp>
      <p:pic>
        <p:nvPicPr>
          <p:cNvPr id="3" name="Immagine 2">
            <a:extLst>
              <a:ext uri="{FF2B5EF4-FFF2-40B4-BE49-F238E27FC236}">
                <a16:creationId xmlns:a16="http://schemas.microsoft.com/office/drawing/2014/main" id="{05E7AC71-BAE2-4D3A-DC3D-9D770ED710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61" y="3988669"/>
            <a:ext cx="5926138"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408936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5A92816C-548C-F52C-2E90-1FCF5AF913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2076" y="3263154"/>
            <a:ext cx="8258803" cy="510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 name="About"/>
          <p:cNvSpPr txBox="1"/>
          <p:nvPr/>
        </p:nvSpPr>
        <p:spPr>
          <a:xfrm>
            <a:off x="560400" y="1465475"/>
            <a:ext cx="13699459"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In background - </a:t>
            </a:r>
            <a:r>
              <a:rPr lang="en-GB" altLang="it-IT" sz="4800" b="1" dirty="0">
                <a:solidFill>
                  <a:srgbClr val="1A6690"/>
                </a:solidFill>
                <a:latin typeface="+mj-lt"/>
              </a:rPr>
              <a:t>Tool Launch</a:t>
            </a:r>
            <a:r>
              <a:rPr lang="en-US" sz="4800" b="1" dirty="0">
                <a:solidFill>
                  <a:srgbClr val="1A6690"/>
                </a:solidFill>
                <a:latin typeface="+mj-lt"/>
              </a:rPr>
              <a:t> </a:t>
            </a:r>
          </a:p>
        </p:txBody>
      </p:sp>
      <p:sp>
        <p:nvSpPr>
          <p:cNvPr id="4" name="Segnaposto testo 1">
            <a:extLst>
              <a:ext uri="{FF2B5EF4-FFF2-40B4-BE49-F238E27FC236}">
                <a16:creationId xmlns:a16="http://schemas.microsoft.com/office/drawing/2014/main" id="{868BB914-4B9F-46D0-DD21-69C01067BD04}"/>
              </a:ext>
            </a:extLst>
          </p:cNvPr>
          <p:cNvSpPr>
            <a:spLocks noGrp="1"/>
          </p:cNvSpPr>
          <p:nvPr>
            <p:ph type="body" sz="quarter" idx="1"/>
          </p:nvPr>
        </p:nvSpPr>
        <p:spPr>
          <a:xfrm>
            <a:off x="560401" y="2341499"/>
            <a:ext cx="6975928" cy="5443816"/>
          </a:xfrm>
        </p:spPr>
        <p:txBody>
          <a:bodyPr>
            <a:normAutofit/>
          </a:bodyPr>
          <a:lstStyle/>
          <a:p>
            <a:pPr algn="l">
              <a:buClr>
                <a:srgbClr val="002060"/>
              </a:buClr>
            </a:pPr>
            <a:r>
              <a:rPr lang="en-US" b="0" i="0" dirty="0">
                <a:effectLst/>
                <a:latin typeface="Helvetica" pitchFamily="2" charset="0"/>
              </a:rPr>
              <a:t>The launcher will build the image related to the requested tool (telegram-tracker) and run the corresponding container to produce an output   file in the corresponding Docker volume.</a:t>
            </a:r>
          </a:p>
        </p:txBody>
      </p:sp>
    </p:spTree>
    <p:extLst>
      <p:ext uri="{BB962C8B-B14F-4D97-AF65-F5344CB8AC3E}">
        <p14:creationId xmlns:p14="http://schemas.microsoft.com/office/powerpoint/2010/main" val="375791521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539525D8-DFB7-9FB3-C2B6-EE660612C6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1900" y="3358773"/>
            <a:ext cx="7957495" cy="4829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 name="About"/>
          <p:cNvSpPr txBox="1"/>
          <p:nvPr/>
        </p:nvSpPr>
        <p:spPr>
          <a:xfrm>
            <a:off x="560400" y="1465475"/>
            <a:ext cx="13699459"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In background - </a:t>
            </a:r>
            <a:r>
              <a:rPr lang="it-IT" altLang="it-IT" sz="4800" b="1" dirty="0">
                <a:solidFill>
                  <a:srgbClr val="1A6690"/>
                </a:solidFill>
                <a:latin typeface="+mj-lt"/>
              </a:rPr>
              <a:t>Logstash</a:t>
            </a:r>
            <a:endParaRPr lang="en-US" sz="4800" b="1" dirty="0">
              <a:solidFill>
                <a:srgbClr val="1A6690"/>
              </a:solidFill>
              <a:latin typeface="+mj-lt"/>
            </a:endParaRPr>
          </a:p>
        </p:txBody>
      </p:sp>
      <p:sp>
        <p:nvSpPr>
          <p:cNvPr id="4" name="Segnaposto testo 1">
            <a:extLst>
              <a:ext uri="{FF2B5EF4-FFF2-40B4-BE49-F238E27FC236}">
                <a16:creationId xmlns:a16="http://schemas.microsoft.com/office/drawing/2014/main" id="{868BB914-4B9F-46D0-DD21-69C01067BD04}"/>
              </a:ext>
            </a:extLst>
          </p:cNvPr>
          <p:cNvSpPr>
            <a:spLocks noGrp="1"/>
          </p:cNvSpPr>
          <p:nvPr>
            <p:ph type="body" sz="quarter" idx="1"/>
          </p:nvPr>
        </p:nvSpPr>
        <p:spPr>
          <a:xfrm>
            <a:off x="560401" y="2341499"/>
            <a:ext cx="6975928" cy="5443816"/>
          </a:xfrm>
        </p:spPr>
        <p:txBody>
          <a:bodyPr>
            <a:normAutofit/>
          </a:bodyPr>
          <a:lstStyle/>
          <a:p>
            <a:pPr algn="l">
              <a:buClr>
                <a:srgbClr val="002060"/>
              </a:buClr>
            </a:pPr>
            <a:r>
              <a:rPr lang="en-US" b="0" i="0" dirty="0">
                <a:effectLst/>
                <a:latin typeface="Helvetica" pitchFamily="2" charset="0"/>
              </a:rPr>
              <a:t>The launcher will start the Logstash pipeline, which will take the file containing the data of the messages sent in the provided group chat as     an input source and provide a filtered             output file.</a:t>
            </a:r>
          </a:p>
        </p:txBody>
      </p:sp>
    </p:spTree>
    <p:extLst>
      <p:ext uri="{BB962C8B-B14F-4D97-AF65-F5344CB8AC3E}">
        <p14:creationId xmlns:p14="http://schemas.microsoft.com/office/powerpoint/2010/main" val="17702973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560400" y="1465475"/>
            <a:ext cx="13699459"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In background - </a:t>
            </a:r>
            <a:r>
              <a:rPr lang="it-IT" altLang="it-IT" sz="4800" b="1" dirty="0" err="1">
                <a:solidFill>
                  <a:srgbClr val="1A6690"/>
                </a:solidFill>
                <a:latin typeface="+mj-lt"/>
              </a:rPr>
              <a:t>Results</a:t>
            </a:r>
            <a:r>
              <a:rPr lang="it-IT" altLang="it-IT" sz="4800" b="1" dirty="0">
                <a:solidFill>
                  <a:srgbClr val="1A6690"/>
                </a:solidFill>
                <a:latin typeface="+mj-lt"/>
              </a:rPr>
              <a:t> </a:t>
            </a:r>
            <a:r>
              <a:rPr lang="it-IT" altLang="it-IT" sz="4800" b="1" dirty="0" err="1">
                <a:solidFill>
                  <a:srgbClr val="1A6690"/>
                </a:solidFill>
                <a:latin typeface="+mj-lt"/>
              </a:rPr>
              <a:t>Visualization</a:t>
            </a:r>
            <a:endParaRPr lang="en-US" sz="4800" b="1" dirty="0">
              <a:solidFill>
                <a:srgbClr val="1A6690"/>
              </a:solidFill>
              <a:latin typeface="+mj-lt"/>
            </a:endParaRPr>
          </a:p>
        </p:txBody>
      </p:sp>
      <p:sp>
        <p:nvSpPr>
          <p:cNvPr id="4" name="Segnaposto testo 1">
            <a:extLst>
              <a:ext uri="{FF2B5EF4-FFF2-40B4-BE49-F238E27FC236}">
                <a16:creationId xmlns:a16="http://schemas.microsoft.com/office/drawing/2014/main" id="{868BB914-4B9F-46D0-DD21-69C01067BD04}"/>
              </a:ext>
            </a:extLst>
          </p:cNvPr>
          <p:cNvSpPr>
            <a:spLocks noGrp="1"/>
          </p:cNvSpPr>
          <p:nvPr>
            <p:ph type="body" sz="quarter" idx="1"/>
          </p:nvPr>
        </p:nvSpPr>
        <p:spPr>
          <a:xfrm>
            <a:off x="560401" y="2341499"/>
            <a:ext cx="6975928" cy="5443816"/>
          </a:xfrm>
        </p:spPr>
        <p:txBody>
          <a:bodyPr>
            <a:normAutofit/>
          </a:bodyPr>
          <a:lstStyle/>
          <a:p>
            <a:pPr algn="l">
              <a:buClr>
                <a:srgbClr val="002060"/>
              </a:buClr>
              <a:defRPr/>
            </a:pPr>
            <a:r>
              <a:rPr lang="en-GB" b="0" dirty="0"/>
              <a:t>Logstash's output file will then be sent to the backend, where it will connect the information obtained to a specific domain ontology and display the results.</a:t>
            </a:r>
            <a:endParaRPr lang="en-GB" b="0" kern="0" dirty="0"/>
          </a:p>
        </p:txBody>
      </p:sp>
      <p:pic>
        <p:nvPicPr>
          <p:cNvPr id="2" name="Immagine 1">
            <a:extLst>
              <a:ext uri="{FF2B5EF4-FFF2-40B4-BE49-F238E27FC236}">
                <a16:creationId xmlns:a16="http://schemas.microsoft.com/office/drawing/2014/main" id="{91772142-40A8-A19F-2306-2110BE3939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8800" y="3297762"/>
            <a:ext cx="7690595" cy="489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093111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560400" y="1465475"/>
            <a:ext cx="13699459"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3. Analysis of the suspicious username</a:t>
            </a:r>
          </a:p>
        </p:txBody>
      </p:sp>
      <p:sp>
        <p:nvSpPr>
          <p:cNvPr id="4" name="Segnaposto testo 1">
            <a:extLst>
              <a:ext uri="{FF2B5EF4-FFF2-40B4-BE49-F238E27FC236}">
                <a16:creationId xmlns:a16="http://schemas.microsoft.com/office/drawing/2014/main" id="{868BB914-4B9F-46D0-DD21-69C01067BD04}"/>
              </a:ext>
            </a:extLst>
          </p:cNvPr>
          <p:cNvSpPr>
            <a:spLocks noGrp="1"/>
          </p:cNvSpPr>
          <p:nvPr>
            <p:ph type="body" sz="quarter" idx="1"/>
          </p:nvPr>
        </p:nvSpPr>
        <p:spPr>
          <a:xfrm>
            <a:off x="560401" y="2341499"/>
            <a:ext cx="6975928" cy="5443816"/>
          </a:xfrm>
        </p:spPr>
        <p:txBody>
          <a:bodyPr>
            <a:normAutofit/>
          </a:bodyPr>
          <a:lstStyle/>
          <a:p>
            <a:pPr marL="342900" indent="-342900" algn="l">
              <a:buClr>
                <a:srgbClr val="002060"/>
              </a:buClr>
              <a:buFont typeface="Arial" panose="020B0604020202020204" pitchFamily="34" charset="0"/>
              <a:buChar char="•"/>
            </a:pPr>
            <a:r>
              <a:rPr lang="en-US" b="0" i="0" dirty="0">
                <a:effectLst/>
                <a:latin typeface="Helvetica" pitchFamily="2" charset="0"/>
              </a:rPr>
              <a:t>Our framework facilitates searching across roughly 500 diverse websites to verify the presence of an account associated with a specific username.</a:t>
            </a:r>
          </a:p>
          <a:p>
            <a:pPr algn="l">
              <a:buClr>
                <a:srgbClr val="002060"/>
              </a:buClr>
            </a:pPr>
            <a:endParaRPr lang="en-US" b="0" i="0" dirty="0">
              <a:effectLst/>
              <a:latin typeface="Helvetica" pitchFamily="2" charset="0"/>
            </a:endParaRPr>
          </a:p>
          <a:p>
            <a:pPr marL="342900" indent="-342900" algn="l">
              <a:buClr>
                <a:srgbClr val="002060"/>
              </a:buClr>
              <a:buFont typeface="Arial" panose="020B0604020202020204" pitchFamily="34" charset="0"/>
              <a:buChar char="•"/>
            </a:pPr>
            <a:r>
              <a:rPr lang="en-US" b="0" i="0" dirty="0">
                <a:effectLst/>
                <a:latin typeface="Helvetica" pitchFamily="2" charset="0"/>
              </a:rPr>
              <a:t>Automatically, if an Instagram account is detected, all related information are        retrieved and analyzed.</a:t>
            </a:r>
          </a:p>
        </p:txBody>
      </p:sp>
      <p:pic>
        <p:nvPicPr>
          <p:cNvPr id="3" name="Immagine 2">
            <a:extLst>
              <a:ext uri="{FF2B5EF4-FFF2-40B4-BE49-F238E27FC236}">
                <a16:creationId xmlns:a16="http://schemas.microsoft.com/office/drawing/2014/main" id="{7FD98982-AC64-49B6-687D-A0678B244E2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474757" y="3203851"/>
            <a:ext cx="8293579" cy="5199519"/>
          </a:xfrm>
          <a:prstGeom prst="rect">
            <a:avLst/>
          </a:prstGeom>
        </p:spPr>
      </p:pic>
    </p:spTree>
    <p:extLst>
      <p:ext uri="{BB962C8B-B14F-4D97-AF65-F5344CB8AC3E}">
        <p14:creationId xmlns:p14="http://schemas.microsoft.com/office/powerpoint/2010/main" val="285388681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39D58AA2-83BF-928C-AFF7-2174A3A7185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13061" y="3203851"/>
            <a:ext cx="8194796" cy="5137587"/>
          </a:xfrm>
          <a:prstGeom prst="rect">
            <a:avLst/>
          </a:prstGeom>
        </p:spPr>
      </p:pic>
      <p:sp>
        <p:nvSpPr>
          <p:cNvPr id="137" name="About"/>
          <p:cNvSpPr txBox="1"/>
          <p:nvPr/>
        </p:nvSpPr>
        <p:spPr>
          <a:xfrm>
            <a:off x="560400" y="1465475"/>
            <a:ext cx="13699459"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4. Identification of potential terrorist</a:t>
            </a:r>
          </a:p>
        </p:txBody>
      </p:sp>
      <p:sp>
        <p:nvSpPr>
          <p:cNvPr id="4" name="Segnaposto testo 1">
            <a:extLst>
              <a:ext uri="{FF2B5EF4-FFF2-40B4-BE49-F238E27FC236}">
                <a16:creationId xmlns:a16="http://schemas.microsoft.com/office/drawing/2014/main" id="{868BB914-4B9F-46D0-DD21-69C01067BD04}"/>
              </a:ext>
            </a:extLst>
          </p:cNvPr>
          <p:cNvSpPr>
            <a:spLocks noGrp="1"/>
          </p:cNvSpPr>
          <p:nvPr>
            <p:ph type="body" sz="quarter" idx="1"/>
          </p:nvPr>
        </p:nvSpPr>
        <p:spPr>
          <a:xfrm>
            <a:off x="560401" y="2341499"/>
            <a:ext cx="6975928" cy="5443816"/>
          </a:xfrm>
        </p:spPr>
        <p:txBody>
          <a:bodyPr>
            <a:normAutofit/>
          </a:bodyPr>
          <a:lstStyle/>
          <a:p>
            <a:pPr algn="l">
              <a:buClr>
                <a:srgbClr val="002060"/>
              </a:buClr>
            </a:pPr>
            <a:r>
              <a:rPr lang="en-US" b="0" i="0" dirty="0">
                <a:effectLst/>
                <a:latin typeface="Helvetica" pitchFamily="2" charset="0"/>
              </a:rPr>
              <a:t>Finally, we can analyze the data automatically retrieved from the Instagram profile, where our framework has detected posts containing        explicit references to violent actions       associated with weapons and death.</a:t>
            </a:r>
          </a:p>
          <a:p>
            <a:pPr algn="l">
              <a:buClr>
                <a:srgbClr val="002060"/>
              </a:buClr>
            </a:pPr>
            <a:endParaRPr lang="en-US" b="0" i="0" dirty="0">
              <a:effectLst/>
              <a:latin typeface="Helvetica" pitchFamily="2" charset="0"/>
            </a:endParaRPr>
          </a:p>
        </p:txBody>
      </p:sp>
    </p:spTree>
    <p:extLst>
      <p:ext uri="{BB962C8B-B14F-4D97-AF65-F5344CB8AC3E}">
        <p14:creationId xmlns:p14="http://schemas.microsoft.com/office/powerpoint/2010/main" val="90101348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117002-471F-8890-3857-012BCAA96C0F}"/>
              </a:ext>
            </a:extLst>
          </p:cNvPr>
          <p:cNvSpPr>
            <a:spLocks noGrp="1"/>
          </p:cNvSpPr>
          <p:nvPr>
            <p:ph type="title"/>
          </p:nvPr>
        </p:nvSpPr>
        <p:spPr>
          <a:xfrm>
            <a:off x="1301659" y="1536192"/>
            <a:ext cx="12027082" cy="932688"/>
          </a:xfrm>
        </p:spPr>
        <p:txBody>
          <a:bodyPr>
            <a:normAutofit/>
          </a:bodyPr>
          <a:lstStyle/>
          <a:p>
            <a:pPr algn="ctr"/>
            <a:r>
              <a:rPr lang="en-US" sz="4800" b="1" spc="-148" dirty="0">
                <a:solidFill>
                  <a:srgbClr val="1A6690"/>
                </a:solidFill>
                <a:latin typeface="+mj-lt"/>
              </a:rPr>
              <a:t>THANKS FOR YOUR ATTENTION!</a:t>
            </a:r>
          </a:p>
        </p:txBody>
      </p:sp>
      <p:pic>
        <p:nvPicPr>
          <p:cNvPr id="4" name="Screenshot 2020-09-29 at 19.22.18.png" descr="Screenshot 2020-09-29 at 19.22.18.png">
            <a:extLst>
              <a:ext uri="{FF2B5EF4-FFF2-40B4-BE49-F238E27FC236}">
                <a16:creationId xmlns:a16="http://schemas.microsoft.com/office/drawing/2014/main" id="{BD01C6FB-A9C4-4BB6-0D40-BB71470B64B3}"/>
              </a:ext>
            </a:extLst>
          </p:cNvPr>
          <p:cNvPicPr>
            <a:picLocks noChangeAspect="1"/>
          </p:cNvPicPr>
          <p:nvPr/>
        </p:nvPicPr>
        <p:blipFill>
          <a:blip r:embed="rId3"/>
          <a:srcRect l="455" t="1687" r="367" b="2612"/>
          <a:stretch>
            <a:fillRect/>
          </a:stretch>
        </p:blipFill>
        <p:spPr>
          <a:xfrm>
            <a:off x="1915200" y="2893692"/>
            <a:ext cx="10800000" cy="3263632"/>
          </a:xfrm>
          <a:prstGeom prst="rect">
            <a:avLst/>
          </a:prstGeom>
          <a:ln w="12700">
            <a:miter lim="400000"/>
          </a:ln>
        </p:spPr>
      </p:pic>
      <p:sp>
        <p:nvSpPr>
          <p:cNvPr id="5" name="CasellaDiTesto 4">
            <a:extLst>
              <a:ext uri="{FF2B5EF4-FFF2-40B4-BE49-F238E27FC236}">
                <a16:creationId xmlns:a16="http://schemas.microsoft.com/office/drawing/2014/main" id="{77772017-AD19-97C2-93B8-EBCC1CC82F3C}"/>
              </a:ext>
            </a:extLst>
          </p:cNvPr>
          <p:cNvSpPr txBox="1"/>
          <p:nvPr/>
        </p:nvSpPr>
        <p:spPr>
          <a:xfrm>
            <a:off x="1915200" y="6582136"/>
            <a:ext cx="10800000" cy="350865"/>
          </a:xfrm>
          <a:prstGeom prst="rect">
            <a:avLst/>
          </a:prstGeom>
          <a:noFill/>
        </p:spPr>
        <p:txBody>
          <a:bodyPr wrap="square" rtlCol="0">
            <a:spAutoFit/>
          </a:bodyPr>
          <a:lstStyle/>
          <a:p>
            <a:pPr algn="ctr"/>
            <a:r>
              <a:rPr lang="it-IT" sz="1680" dirty="0">
                <a:solidFill>
                  <a:schemeClr val="tx1"/>
                </a:solidFill>
                <a:latin typeface="Helvetica" panose="020B0604020202020204" pitchFamily="34" charset="0"/>
                <a:cs typeface="Helvetica" panose="020B0604020202020204" pitchFamily="34" charset="0"/>
              </a:rPr>
              <a:t>https://github.com/NS-unina/OSINT-Collector</a:t>
            </a:r>
          </a:p>
        </p:txBody>
      </p:sp>
      <p:pic>
        <p:nvPicPr>
          <p:cNvPr id="6" name="Immagine 5" descr="Immagine che contiene modello, quadrato, pixel, parole crociate&#10;&#10;Descrizione generata automaticamente">
            <a:extLst>
              <a:ext uri="{FF2B5EF4-FFF2-40B4-BE49-F238E27FC236}">
                <a16:creationId xmlns:a16="http://schemas.microsoft.com/office/drawing/2014/main" id="{D13A97C6-8B10-BEBB-E984-2AACFB82F0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61" y="6253466"/>
            <a:ext cx="1987710" cy="1987710"/>
          </a:xfrm>
          <a:prstGeom prst="rect">
            <a:avLst/>
          </a:prstGeom>
        </p:spPr>
      </p:pic>
    </p:spTree>
    <p:extLst>
      <p:ext uri="{BB962C8B-B14F-4D97-AF65-F5344CB8AC3E}">
        <p14:creationId xmlns:p14="http://schemas.microsoft.com/office/powerpoint/2010/main" val="2428942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C81B13C4-F19F-756E-41B7-7CEDBAB8481D}"/>
              </a:ext>
            </a:extLst>
          </p:cNvPr>
          <p:cNvPicPr>
            <a:picLocks noChangeAspect="1"/>
          </p:cNvPicPr>
          <p:nvPr/>
        </p:nvPicPr>
        <p:blipFill>
          <a:blip r:embed="rId3"/>
          <a:stretch>
            <a:fillRect/>
          </a:stretch>
        </p:blipFill>
        <p:spPr>
          <a:xfrm>
            <a:off x="71739" y="2402979"/>
            <a:ext cx="3115110" cy="1295581"/>
          </a:xfrm>
          <a:prstGeom prst="rect">
            <a:avLst/>
          </a:prstGeom>
        </p:spPr>
      </p:pic>
      <p:sp>
        <p:nvSpPr>
          <p:cNvPr id="137" name="About"/>
          <p:cNvSpPr txBox="1"/>
          <p:nvPr/>
        </p:nvSpPr>
        <p:spPr>
          <a:xfrm>
            <a:off x="560400" y="1465475"/>
            <a:ext cx="4407681"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Starting point</a:t>
            </a:r>
            <a:endParaRPr sz="4800" b="1" dirty="0">
              <a:solidFill>
                <a:srgbClr val="1A6690"/>
              </a:solidFill>
              <a:latin typeface="+mj-lt"/>
            </a:endParaRPr>
          </a:p>
        </p:txBody>
      </p:sp>
      <p:pic>
        <p:nvPicPr>
          <p:cNvPr id="7" name="Immagine 6">
            <a:extLst>
              <a:ext uri="{FF2B5EF4-FFF2-40B4-BE49-F238E27FC236}">
                <a16:creationId xmlns:a16="http://schemas.microsoft.com/office/drawing/2014/main" id="{7C3D05A1-13E9-B9EA-92D7-232B5E7CD005}"/>
              </a:ext>
            </a:extLst>
          </p:cNvPr>
          <p:cNvPicPr>
            <a:picLocks noChangeAspect="1"/>
          </p:cNvPicPr>
          <p:nvPr/>
        </p:nvPicPr>
        <p:blipFill>
          <a:blip r:embed="rId4"/>
          <a:stretch>
            <a:fillRect/>
          </a:stretch>
        </p:blipFill>
        <p:spPr>
          <a:xfrm>
            <a:off x="0" y="3375929"/>
            <a:ext cx="14630400" cy="3284375"/>
          </a:xfrm>
          <a:prstGeom prst="rect">
            <a:avLst/>
          </a:prstGeom>
        </p:spPr>
      </p:pic>
      <p:pic>
        <p:nvPicPr>
          <p:cNvPr id="13" name="Immagine 12">
            <a:extLst>
              <a:ext uri="{FF2B5EF4-FFF2-40B4-BE49-F238E27FC236}">
                <a16:creationId xmlns:a16="http://schemas.microsoft.com/office/drawing/2014/main" id="{9ED8333C-0A8E-4A1A-C0D6-570E247F9EC5}"/>
              </a:ext>
            </a:extLst>
          </p:cNvPr>
          <p:cNvPicPr>
            <a:picLocks noChangeAspect="1"/>
          </p:cNvPicPr>
          <p:nvPr/>
        </p:nvPicPr>
        <p:blipFill>
          <a:blip r:embed="rId5"/>
          <a:stretch>
            <a:fillRect/>
          </a:stretch>
        </p:blipFill>
        <p:spPr>
          <a:xfrm>
            <a:off x="210588" y="6645421"/>
            <a:ext cx="14198139" cy="1389433"/>
          </a:xfrm>
          <a:prstGeom prst="rect">
            <a:avLst/>
          </a:prstGeom>
        </p:spPr>
      </p:pic>
      <p:sp>
        <p:nvSpPr>
          <p:cNvPr id="14" name="Rettangolo con angoli arrotondati 13">
            <a:extLst>
              <a:ext uri="{FF2B5EF4-FFF2-40B4-BE49-F238E27FC236}">
                <a16:creationId xmlns:a16="http://schemas.microsoft.com/office/drawing/2014/main" id="{8C145292-1506-B4BF-358A-05B3EFB65C52}"/>
              </a:ext>
            </a:extLst>
          </p:cNvPr>
          <p:cNvSpPr/>
          <p:nvPr/>
        </p:nvSpPr>
        <p:spPr>
          <a:xfrm>
            <a:off x="11039302" y="5419898"/>
            <a:ext cx="3524596" cy="1225523"/>
          </a:xfrm>
          <a:prstGeom prst="round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it-IT"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17146585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560400" y="1465475"/>
            <a:ext cx="2594493"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Context</a:t>
            </a:r>
            <a:endParaRPr sz="4800" b="1" dirty="0">
              <a:solidFill>
                <a:srgbClr val="1A6690"/>
              </a:solidFill>
              <a:latin typeface="+mj-lt"/>
            </a:endParaRPr>
          </a:p>
        </p:txBody>
      </p:sp>
      <p:sp>
        <p:nvSpPr>
          <p:cNvPr id="4" name="Segnaposto testo 1">
            <a:extLst>
              <a:ext uri="{FF2B5EF4-FFF2-40B4-BE49-F238E27FC236}">
                <a16:creationId xmlns:a16="http://schemas.microsoft.com/office/drawing/2014/main" id="{868BB914-4B9F-46D0-DD21-69C01067BD04}"/>
              </a:ext>
            </a:extLst>
          </p:cNvPr>
          <p:cNvSpPr>
            <a:spLocks noGrp="1"/>
          </p:cNvSpPr>
          <p:nvPr>
            <p:ph type="body" sz="quarter" idx="1"/>
          </p:nvPr>
        </p:nvSpPr>
        <p:spPr>
          <a:xfrm>
            <a:off x="560401" y="2341499"/>
            <a:ext cx="6754800" cy="5443816"/>
          </a:xfrm>
        </p:spPr>
        <p:txBody>
          <a:bodyPr>
            <a:normAutofit fontScale="92500" lnSpcReduction="10000"/>
          </a:bodyPr>
          <a:lstStyle/>
          <a:p>
            <a:endParaRPr lang="en-GB" b="0" dirty="0"/>
          </a:p>
          <a:p>
            <a:pPr marL="342900" indent="-342900">
              <a:buFont typeface="Arial" panose="020B0604020202020204" pitchFamily="34" charset="0"/>
              <a:buChar char="•"/>
            </a:pPr>
            <a:r>
              <a:rPr lang="en-US" b="0" dirty="0"/>
              <a:t>Internet provides </a:t>
            </a:r>
            <a:r>
              <a:rPr lang="en-US" b="1" dirty="0"/>
              <a:t>vast amounts of data </a:t>
            </a:r>
            <a:r>
              <a:rPr lang="en-US" b="0" dirty="0"/>
              <a:t>from open sources, such as websites, online forums, and social networks.</a:t>
            </a:r>
          </a:p>
          <a:p>
            <a:endParaRPr lang="en-US" dirty="0"/>
          </a:p>
          <a:p>
            <a:pPr marL="342900" indent="-342900">
              <a:buFont typeface="Arial" panose="020B0604020202020204" pitchFamily="34" charset="0"/>
              <a:buChar char="•"/>
            </a:pPr>
            <a:r>
              <a:rPr lang="en-US" b="0" dirty="0"/>
              <a:t>This presents both opportunities and challenges, particularly in the realm of </a:t>
            </a:r>
            <a:r>
              <a:rPr lang="en-US" b="1" dirty="0"/>
              <a:t>Open-Source Intelligence</a:t>
            </a:r>
            <a:r>
              <a:rPr lang="en-US" b="0" dirty="0"/>
              <a:t> (OSINT), </a:t>
            </a:r>
            <a:r>
              <a:rPr lang="en-US" dirty="0"/>
              <a:t>which involves </a:t>
            </a:r>
            <a:r>
              <a:rPr lang="en-US" b="1" dirty="0"/>
              <a:t>collecting, analyzing</a:t>
            </a:r>
            <a:r>
              <a:rPr lang="en-US" b="0" dirty="0"/>
              <a:t>, and </a:t>
            </a:r>
            <a:r>
              <a:rPr lang="en-US" b="1" dirty="0"/>
              <a:t>interpreting</a:t>
            </a:r>
            <a:r>
              <a:rPr lang="en-US" b="0" dirty="0"/>
              <a:t> publicly available information.</a:t>
            </a:r>
          </a:p>
          <a:p>
            <a:endParaRPr lang="en-US" dirty="0"/>
          </a:p>
          <a:p>
            <a:pPr marL="342900" indent="-342900">
              <a:buFont typeface="Arial" panose="020B0604020202020204" pitchFamily="34" charset="0"/>
              <a:buChar char="•"/>
            </a:pPr>
            <a:r>
              <a:rPr lang="en-US" b="0" dirty="0"/>
              <a:t>OSINT has become increasingly crucial in various domains, including the </a:t>
            </a:r>
            <a:r>
              <a:rPr lang="en-US" b="1" dirty="0"/>
              <a:t>Cybersecurity, National Security and Law Enforcement.</a:t>
            </a:r>
          </a:p>
        </p:txBody>
      </p:sp>
      <p:pic>
        <p:nvPicPr>
          <p:cNvPr id="2" name="Picture 5" descr="OSINT: Cos'è e perché dovresti saperlo | Spremute Digitali">
            <a:extLst>
              <a:ext uri="{FF2B5EF4-FFF2-40B4-BE49-F238E27FC236}">
                <a16:creationId xmlns:a16="http://schemas.microsoft.com/office/drawing/2014/main" id="{F42A0DBC-2EDC-7A5D-39AF-2658E06241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35" r="28163"/>
          <a:stretch/>
        </p:blipFill>
        <p:spPr bwMode="auto">
          <a:xfrm>
            <a:off x="8935656" y="1707441"/>
            <a:ext cx="5694744" cy="607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4403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560400" y="1465475"/>
            <a:ext cx="4003212"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Contribution</a:t>
            </a:r>
            <a:endParaRPr sz="4800" b="1" dirty="0">
              <a:solidFill>
                <a:srgbClr val="1A6690"/>
              </a:solidFill>
              <a:latin typeface="+mj-lt"/>
            </a:endParaRPr>
          </a:p>
        </p:txBody>
      </p:sp>
      <p:sp>
        <p:nvSpPr>
          <p:cNvPr id="4" name="Segnaposto testo 1">
            <a:extLst>
              <a:ext uri="{FF2B5EF4-FFF2-40B4-BE49-F238E27FC236}">
                <a16:creationId xmlns:a16="http://schemas.microsoft.com/office/drawing/2014/main" id="{868BB914-4B9F-46D0-DD21-69C01067BD04}"/>
              </a:ext>
            </a:extLst>
          </p:cNvPr>
          <p:cNvSpPr>
            <a:spLocks noGrp="1"/>
          </p:cNvSpPr>
          <p:nvPr>
            <p:ph type="body" sz="quarter" idx="1"/>
          </p:nvPr>
        </p:nvSpPr>
        <p:spPr>
          <a:xfrm>
            <a:off x="560401" y="2341499"/>
            <a:ext cx="6754800" cy="5443816"/>
          </a:xfrm>
        </p:spPr>
        <p:txBody>
          <a:bodyPr>
            <a:normAutofit/>
          </a:bodyPr>
          <a:lstStyle/>
          <a:p>
            <a:endParaRPr lang="en-GB" b="0" dirty="0"/>
          </a:p>
          <a:p>
            <a:pPr marL="342900" indent="-342900">
              <a:buFont typeface="Arial" panose="020B0604020202020204" pitchFamily="34" charset="0"/>
              <a:buChar char="•"/>
            </a:pPr>
            <a:r>
              <a:rPr lang="en-GB" b="0" dirty="0"/>
              <a:t>Development of an </a:t>
            </a:r>
            <a:r>
              <a:rPr lang="en-GB" b="1" dirty="0"/>
              <a:t>advanced framework </a:t>
            </a:r>
            <a:r>
              <a:rPr lang="en-GB" b="0" dirty="0"/>
              <a:t>for the </a:t>
            </a:r>
            <a:r>
              <a:rPr lang="en-GB" b="1" dirty="0"/>
              <a:t>integration and management </a:t>
            </a:r>
            <a:r>
              <a:rPr lang="en-GB" b="0" dirty="0"/>
              <a:t>of OSINT information extracted from social networks.</a:t>
            </a:r>
          </a:p>
          <a:p>
            <a:endParaRPr lang="en-US" dirty="0"/>
          </a:p>
          <a:p>
            <a:pPr marL="342900" indent="-342900">
              <a:buFont typeface="Arial" panose="020B0604020202020204" pitchFamily="34" charset="0"/>
              <a:buChar char="•"/>
            </a:pPr>
            <a:r>
              <a:rPr lang="en-GB" b="0" dirty="0"/>
              <a:t>Development of a </a:t>
            </a:r>
            <a:r>
              <a:rPr lang="en-GB" b="1" dirty="0"/>
              <a:t>user-friendly</a:t>
            </a:r>
            <a:r>
              <a:rPr lang="en-GB" b="0" dirty="0"/>
              <a:t> interface to simplify the </a:t>
            </a:r>
            <a:r>
              <a:rPr lang="en-GB" b="1" dirty="0"/>
              <a:t>collection</a:t>
            </a:r>
            <a:r>
              <a:rPr lang="en-GB" b="0" dirty="0"/>
              <a:t>, </a:t>
            </a:r>
            <a:r>
              <a:rPr lang="en-GB" b="1" dirty="0"/>
              <a:t>organization</a:t>
            </a:r>
            <a:r>
              <a:rPr lang="en-GB" b="0" dirty="0"/>
              <a:t>, and </a:t>
            </a:r>
            <a:r>
              <a:rPr lang="en-GB" b="1" dirty="0"/>
              <a:t>analysis</a:t>
            </a:r>
            <a:r>
              <a:rPr lang="en-GB" b="0" dirty="0"/>
              <a:t> of information.</a:t>
            </a:r>
          </a:p>
          <a:p>
            <a:endParaRPr lang="en-US" dirty="0"/>
          </a:p>
          <a:p>
            <a:pPr marL="342900" indent="-342900">
              <a:buFont typeface="Arial" panose="020B0604020202020204" pitchFamily="34" charset="0"/>
              <a:buChar char="•"/>
            </a:pPr>
            <a:r>
              <a:rPr lang="en-GB" b="0" dirty="0"/>
              <a:t>Integration of </a:t>
            </a:r>
            <a:r>
              <a:rPr lang="en-GB" dirty="0"/>
              <a:t>advanced algorithms </a:t>
            </a:r>
            <a:r>
              <a:rPr lang="en-GB" b="0" dirty="0"/>
              <a:t>and techniques for </a:t>
            </a:r>
            <a:r>
              <a:rPr lang="en-GB" dirty="0"/>
              <a:t>data analysis and correlation.</a:t>
            </a:r>
          </a:p>
          <a:p>
            <a:endParaRPr lang="it-IT" altLang="it-IT" sz="2400" dirty="0"/>
          </a:p>
        </p:txBody>
      </p:sp>
      <p:pic>
        <p:nvPicPr>
          <p:cNvPr id="3" name="Immagine 2" descr="Immagine che contiene vestiti, cartone animato, persona&#10;&#10;Descrizione generata automaticamente">
            <a:extLst>
              <a:ext uri="{FF2B5EF4-FFF2-40B4-BE49-F238E27FC236}">
                <a16:creationId xmlns:a16="http://schemas.microsoft.com/office/drawing/2014/main" id="{4105B8A1-CFFB-91E1-6AA2-AB50A67A9C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0169"/>
          <a:stretch/>
        </p:blipFill>
        <p:spPr>
          <a:xfrm>
            <a:off x="9178290" y="1865584"/>
            <a:ext cx="5452110" cy="6069331"/>
          </a:xfrm>
          <a:prstGeom prst="rect">
            <a:avLst/>
          </a:prstGeom>
        </p:spPr>
      </p:pic>
    </p:spTree>
    <p:extLst>
      <p:ext uri="{BB962C8B-B14F-4D97-AF65-F5344CB8AC3E}">
        <p14:creationId xmlns:p14="http://schemas.microsoft.com/office/powerpoint/2010/main" val="215340432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560400" y="1465475"/>
            <a:ext cx="9019136"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OSINT Collector Framework</a:t>
            </a:r>
            <a:endParaRPr sz="4800" b="1" dirty="0">
              <a:solidFill>
                <a:srgbClr val="1A6690"/>
              </a:solidFill>
              <a:latin typeface="+mj-lt"/>
            </a:endParaRPr>
          </a:p>
        </p:txBody>
      </p:sp>
      <p:grpSp>
        <p:nvGrpSpPr>
          <p:cNvPr id="7" name="Group 5">
            <a:extLst>
              <a:ext uri="{FF2B5EF4-FFF2-40B4-BE49-F238E27FC236}">
                <a16:creationId xmlns:a16="http://schemas.microsoft.com/office/drawing/2014/main" id="{D467D9E1-2C13-772B-9D41-56C1B03DCE17}"/>
              </a:ext>
            </a:extLst>
          </p:cNvPr>
          <p:cNvGrpSpPr>
            <a:grpSpLocks/>
          </p:cNvGrpSpPr>
          <p:nvPr/>
        </p:nvGrpSpPr>
        <p:grpSpPr bwMode="auto">
          <a:xfrm>
            <a:off x="3608070" y="2629580"/>
            <a:ext cx="7414260" cy="4912996"/>
            <a:chOff x="1706877" y="2500677"/>
            <a:chExt cx="6178627" cy="4094634"/>
          </a:xfrm>
        </p:grpSpPr>
        <p:pic>
          <p:nvPicPr>
            <p:cNvPr id="8" name="Immagine 8">
              <a:extLst>
                <a:ext uri="{FF2B5EF4-FFF2-40B4-BE49-F238E27FC236}">
                  <a16:creationId xmlns:a16="http://schemas.microsoft.com/office/drawing/2014/main" id="{6AA8AD9C-91D8-5E05-D035-3574FF532F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970" r="-4579"/>
            <a:stretch>
              <a:fillRect/>
            </a:stretch>
          </p:blipFill>
          <p:spPr bwMode="auto">
            <a:xfrm>
              <a:off x="1706877" y="2531157"/>
              <a:ext cx="3171158" cy="3926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magine 3" descr="Immagine che contiene testo, schermata, Blu elettrico, design&#10;&#10;Descrizione generata automaticamente">
              <a:extLst>
                <a:ext uri="{FF2B5EF4-FFF2-40B4-BE49-F238E27FC236}">
                  <a16:creationId xmlns:a16="http://schemas.microsoft.com/office/drawing/2014/main" id="{3449C86E-4A40-A69E-3123-765FDF9F15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4267" y="2500677"/>
              <a:ext cx="3441237" cy="4094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502059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560400" y="1465475"/>
            <a:ext cx="9019136"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OSINT Collector Framework</a:t>
            </a:r>
            <a:endParaRPr sz="4800" b="1" dirty="0">
              <a:solidFill>
                <a:srgbClr val="1A6690"/>
              </a:solidFill>
              <a:latin typeface="+mj-lt"/>
            </a:endParaRPr>
          </a:p>
        </p:txBody>
      </p:sp>
      <p:pic>
        <p:nvPicPr>
          <p:cNvPr id="2" name="Immagine 1" descr="Immagine che contiene schermata, testo, Blu elettrico, Blu intenso&#10;&#10;Descrizione generata automaticamente">
            <a:extLst>
              <a:ext uri="{FF2B5EF4-FFF2-40B4-BE49-F238E27FC236}">
                <a16:creationId xmlns:a16="http://schemas.microsoft.com/office/drawing/2014/main" id="{E6C3932D-EEE6-9924-7F3C-798916994311}"/>
              </a:ext>
            </a:extLst>
          </p:cNvPr>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3366653" y="2637481"/>
            <a:ext cx="7897091" cy="5276892"/>
          </a:xfrm>
          <a:prstGeom prst="rect">
            <a:avLst/>
          </a:prstGeom>
        </p:spPr>
      </p:pic>
      <p:pic>
        <p:nvPicPr>
          <p:cNvPr id="3" name="Immagine 2" descr="Immagine che contiene testo, schermata, Blu elettrico, design&#10;&#10;Descrizione generata automaticamente">
            <a:extLst>
              <a:ext uri="{FF2B5EF4-FFF2-40B4-BE49-F238E27FC236}">
                <a16:creationId xmlns:a16="http://schemas.microsoft.com/office/drawing/2014/main" id="{B383BFE4-48AE-ACDE-91DE-1C3C324597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6210" y="2637481"/>
            <a:ext cx="4434840" cy="5276894"/>
          </a:xfrm>
          <a:prstGeom prst="rect">
            <a:avLst/>
          </a:prstGeom>
        </p:spPr>
      </p:pic>
    </p:spTree>
    <p:extLst>
      <p:ext uri="{BB962C8B-B14F-4D97-AF65-F5344CB8AC3E}">
        <p14:creationId xmlns:p14="http://schemas.microsoft.com/office/powerpoint/2010/main" val="297661082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out"/>
          <p:cNvSpPr txBox="1"/>
          <p:nvPr/>
        </p:nvSpPr>
        <p:spPr>
          <a:xfrm>
            <a:off x="560400" y="1465475"/>
            <a:ext cx="2916952"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a:solidFill>
                  <a:srgbClr val="1A6690"/>
                </a:solidFill>
                <a:latin typeface="+mj-lt"/>
              </a:rPr>
              <a:t>Frontend</a:t>
            </a:r>
            <a:endParaRPr lang="en-US" sz="4800" b="1" dirty="0">
              <a:solidFill>
                <a:srgbClr val="1A6690"/>
              </a:solidFill>
              <a:latin typeface="+mj-lt"/>
            </a:endParaRPr>
          </a:p>
        </p:txBody>
      </p:sp>
      <p:sp>
        <p:nvSpPr>
          <p:cNvPr id="4" name="Segnaposto testo 1">
            <a:extLst>
              <a:ext uri="{FF2B5EF4-FFF2-40B4-BE49-F238E27FC236}">
                <a16:creationId xmlns:a16="http://schemas.microsoft.com/office/drawing/2014/main" id="{868BB914-4B9F-46D0-DD21-69C01067BD04}"/>
              </a:ext>
            </a:extLst>
          </p:cNvPr>
          <p:cNvSpPr>
            <a:spLocks noGrp="1"/>
          </p:cNvSpPr>
          <p:nvPr>
            <p:ph type="body" sz="quarter" idx="1"/>
          </p:nvPr>
        </p:nvSpPr>
        <p:spPr>
          <a:xfrm>
            <a:off x="560401" y="2341499"/>
            <a:ext cx="6754800" cy="5443816"/>
          </a:xfrm>
        </p:spPr>
        <p:txBody>
          <a:bodyPr>
            <a:normAutofit/>
          </a:bodyPr>
          <a:lstStyle/>
          <a:p>
            <a:pPr algn="l">
              <a:buClr>
                <a:srgbClr val="002060"/>
              </a:buClr>
            </a:pPr>
            <a:r>
              <a:rPr lang="en-GB" sz="2400" b="0" dirty="0"/>
              <a:t>The frontend </a:t>
            </a:r>
            <a:r>
              <a:rPr lang="en-GB" sz="2400" dirty="0"/>
              <a:t>facilitates user interaction</a:t>
            </a:r>
            <a:r>
              <a:rPr lang="en-GB" sz="2400" b="0" dirty="0"/>
              <a:t> with the OSINT framework, allowing for:</a:t>
            </a:r>
          </a:p>
          <a:p>
            <a:endParaRPr lang="en-US" dirty="0"/>
          </a:p>
          <a:p>
            <a:pPr marL="342900" indent="-342900" algn="l">
              <a:buClr>
                <a:srgbClr val="002060"/>
              </a:buClr>
              <a:buFont typeface="Arial" panose="020B0604020202020204" pitchFamily="34" charset="0"/>
              <a:buChar char="•"/>
            </a:pPr>
            <a:r>
              <a:rPr lang="en-GB" sz="2400" dirty="0"/>
              <a:t>Execution of OSINT tools.</a:t>
            </a:r>
          </a:p>
          <a:p>
            <a:pPr marL="342900" indent="-342900" algn="l">
              <a:buClr>
                <a:srgbClr val="002060"/>
              </a:buClr>
              <a:buFont typeface="Arial" panose="020B0604020202020204" pitchFamily="34" charset="0"/>
              <a:buChar char="•"/>
            </a:pPr>
            <a:r>
              <a:rPr lang="en-GB" sz="2400" dirty="0"/>
              <a:t>Visualization of results.</a:t>
            </a:r>
          </a:p>
          <a:p>
            <a:pPr marL="342900" indent="-342900" algn="l">
              <a:buClr>
                <a:srgbClr val="002060"/>
              </a:buClr>
              <a:buFont typeface="Arial" panose="020B0604020202020204" pitchFamily="34" charset="0"/>
              <a:buChar char="•"/>
            </a:pPr>
            <a:r>
              <a:rPr lang="en-GB" sz="2400" dirty="0"/>
              <a:t>Analysis of obtained data.</a:t>
            </a:r>
          </a:p>
          <a:p>
            <a:pPr marL="342900" indent="-342900" algn="l">
              <a:buClr>
                <a:srgbClr val="002060"/>
              </a:buClr>
              <a:buFont typeface="Arial" panose="020B0604020202020204" pitchFamily="34" charset="0"/>
              <a:buChar char="•"/>
            </a:pPr>
            <a:r>
              <a:rPr lang="en-GB" sz="2400" dirty="0"/>
              <a:t>Inferring new information.</a:t>
            </a:r>
          </a:p>
          <a:p>
            <a:endParaRPr lang="en-US" dirty="0"/>
          </a:p>
          <a:p>
            <a:pPr algn="l">
              <a:buClr>
                <a:srgbClr val="002060"/>
              </a:buClr>
            </a:pPr>
            <a:r>
              <a:rPr lang="en-GB" sz="2400" b="0" dirty="0"/>
              <a:t>Developed using </a:t>
            </a:r>
            <a:r>
              <a:rPr lang="en-GB" sz="2400" dirty="0"/>
              <a:t>React</a:t>
            </a:r>
            <a:r>
              <a:rPr lang="en-GB" sz="2400" b="0" dirty="0"/>
              <a:t>, the frontend enables users to send requests to the </a:t>
            </a:r>
            <a:r>
              <a:rPr lang="en-GB" sz="2400" dirty="0"/>
              <a:t>Launcher</a:t>
            </a:r>
            <a:r>
              <a:rPr lang="en-GB" sz="2400" b="0" dirty="0"/>
              <a:t>, responsible for executing selected tools.</a:t>
            </a:r>
          </a:p>
          <a:p>
            <a:endParaRPr lang="it-IT" altLang="it-IT" sz="2400" dirty="0"/>
          </a:p>
        </p:txBody>
      </p:sp>
      <p:grpSp>
        <p:nvGrpSpPr>
          <p:cNvPr id="3" name="Gruppo 2">
            <a:extLst>
              <a:ext uri="{FF2B5EF4-FFF2-40B4-BE49-F238E27FC236}">
                <a16:creationId xmlns:a16="http://schemas.microsoft.com/office/drawing/2014/main" id="{27DFFC97-4DAB-EB94-7987-6F488524BAAF}"/>
              </a:ext>
            </a:extLst>
          </p:cNvPr>
          <p:cNvGrpSpPr/>
          <p:nvPr/>
        </p:nvGrpSpPr>
        <p:grpSpPr>
          <a:xfrm>
            <a:off x="8317692" y="1465475"/>
            <a:ext cx="6312708" cy="6133434"/>
            <a:chOff x="3883410" y="1408954"/>
            <a:chExt cx="5260590" cy="5111195"/>
          </a:xfrm>
        </p:grpSpPr>
        <p:pic>
          <p:nvPicPr>
            <p:cNvPr id="5" name="Immagine 4" descr="Immagine che contiene testo, elettronica, schermata, software&#10;&#10;Descrizione generata automaticamente">
              <a:extLst>
                <a:ext uri="{FF2B5EF4-FFF2-40B4-BE49-F238E27FC236}">
                  <a16:creationId xmlns:a16="http://schemas.microsoft.com/office/drawing/2014/main" id="{02E749B3-8BD7-C056-2402-06825D79DE8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1490"/>
            <a:stretch/>
          </p:blipFill>
          <p:spPr>
            <a:xfrm>
              <a:off x="3883410" y="1408954"/>
              <a:ext cx="5260590" cy="5111195"/>
            </a:xfrm>
            <a:prstGeom prst="rect">
              <a:avLst/>
            </a:prstGeom>
          </p:spPr>
        </p:pic>
        <p:sp>
          <p:nvSpPr>
            <p:cNvPr id="6" name="Rettangolo 5">
              <a:extLst>
                <a:ext uri="{FF2B5EF4-FFF2-40B4-BE49-F238E27FC236}">
                  <a16:creationId xmlns:a16="http://schemas.microsoft.com/office/drawing/2014/main" id="{D1399934-C7C9-6BB0-71DD-C2F03DA7A49A}"/>
                </a:ext>
              </a:extLst>
            </p:cNvPr>
            <p:cNvSpPr/>
            <p:nvPr/>
          </p:nvSpPr>
          <p:spPr bwMode="auto">
            <a:xfrm>
              <a:off x="8082643" y="1847594"/>
              <a:ext cx="1061357" cy="185313"/>
            </a:xfrm>
            <a:prstGeom prst="rect">
              <a:avLst/>
            </a:prstGeom>
            <a:solidFill>
              <a:srgbClr val="2D2D2D"/>
            </a:solidFill>
            <a:ln>
              <a:noFill/>
            </a:ln>
          </p:spPr>
          <p:style>
            <a:lnRef idx="0">
              <a:scrgbClr r="0" g="0" b="0"/>
            </a:lnRef>
            <a:fillRef idx="0">
              <a:scrgbClr r="0" g="0" b="0"/>
            </a:fillRef>
            <a:effectRef idx="0">
              <a:scrgbClr r="0" g="0" b="0"/>
            </a:effectRef>
            <a:fontRef idx="minor">
              <a:schemeClr val="lt1"/>
            </a:fontRef>
          </p:style>
          <p:txBody>
            <a:bodyPr vert="horz" wrap="square" lIns="109728" tIns="54864" rIns="109728" bIns="54864" numCol="1" rtlCol="0" anchor="t" anchorCtr="0" compatLnSpc="1">
              <a:prstTxWarp prst="textNoShape">
                <a:avLst/>
              </a:prstTxWarp>
            </a:bodyPr>
            <a:lstStyle/>
            <a:p>
              <a:pPr defTabSz="1097280" eaLnBrk="0" fontAlgn="base">
                <a:spcBef>
                  <a:spcPct val="0"/>
                </a:spcBef>
                <a:spcAft>
                  <a:spcPct val="0"/>
                </a:spcAft>
              </a:pPr>
              <a:endParaRPr lang="en-GB" sz="2160" b="1">
                <a:solidFill>
                  <a:srgbClr val="000000"/>
                </a:solidFill>
                <a:effectLst>
                  <a:outerShdw blurRad="38100" dist="38100" dir="2700000" algn="tl">
                    <a:srgbClr val="000000">
                      <a:alpha val="43137"/>
                    </a:srgbClr>
                  </a:outerShdw>
                </a:effectLst>
                <a:latin typeface="Helvetica" pitchFamily="34" charset="0"/>
              </a:endParaRPr>
            </a:p>
          </p:txBody>
        </p:sp>
      </p:grpSp>
    </p:spTree>
    <p:extLst>
      <p:ext uri="{BB962C8B-B14F-4D97-AF65-F5344CB8AC3E}">
        <p14:creationId xmlns:p14="http://schemas.microsoft.com/office/powerpoint/2010/main" val="307471211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cerchio, diagramma, linea&#10;&#10;Descrizione generata automaticamente">
            <a:extLst>
              <a:ext uri="{FF2B5EF4-FFF2-40B4-BE49-F238E27FC236}">
                <a16:creationId xmlns:a16="http://schemas.microsoft.com/office/drawing/2014/main" id="{9D4955FE-3159-1A70-6106-23D7C79FF5F0}"/>
              </a:ext>
            </a:extLst>
          </p:cNvPr>
          <p:cNvPicPr>
            <a:picLocks noChangeAspect="1"/>
          </p:cNvPicPr>
          <p:nvPr/>
        </p:nvPicPr>
        <p:blipFill rotWithShape="1">
          <a:blip r:embed="rId3">
            <a:extLst>
              <a:ext uri="{28A0092B-C50C-407E-A947-70E740481C1C}">
                <a14:useLocalDpi xmlns:a14="http://schemas.microsoft.com/office/drawing/2010/main" val="0"/>
              </a:ext>
            </a:extLst>
          </a:blip>
          <a:srcRect r="13060" b="25986"/>
          <a:stretch/>
        </p:blipFill>
        <p:spPr>
          <a:xfrm>
            <a:off x="4386806" y="2140589"/>
            <a:ext cx="10243596" cy="6089011"/>
          </a:xfrm>
          <a:prstGeom prst="rect">
            <a:avLst/>
          </a:prstGeom>
        </p:spPr>
      </p:pic>
      <p:sp>
        <p:nvSpPr>
          <p:cNvPr id="137" name="About"/>
          <p:cNvSpPr txBox="1"/>
          <p:nvPr/>
        </p:nvSpPr>
        <p:spPr>
          <a:xfrm>
            <a:off x="560400" y="1465475"/>
            <a:ext cx="10481011"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defRPr sz="8000" spc="-148">
                <a:solidFill>
                  <a:srgbClr val="01CF89"/>
                </a:solidFill>
                <a:latin typeface="+mn-lt"/>
                <a:ea typeface="+mn-ea"/>
                <a:cs typeface="+mn-cs"/>
                <a:sym typeface="Spartan Bold"/>
              </a:defRPr>
            </a:lvl1pPr>
          </a:lstStyle>
          <a:p>
            <a:r>
              <a:rPr lang="en-US" sz="4800" b="1" dirty="0">
                <a:solidFill>
                  <a:srgbClr val="1A6690"/>
                </a:solidFill>
                <a:latin typeface="+mj-lt"/>
              </a:rPr>
              <a:t>Ontology driven KG construction</a:t>
            </a:r>
          </a:p>
        </p:txBody>
      </p:sp>
      <p:sp>
        <p:nvSpPr>
          <p:cNvPr id="4" name="Segnaposto testo 1">
            <a:extLst>
              <a:ext uri="{FF2B5EF4-FFF2-40B4-BE49-F238E27FC236}">
                <a16:creationId xmlns:a16="http://schemas.microsoft.com/office/drawing/2014/main" id="{868BB914-4B9F-46D0-DD21-69C01067BD04}"/>
              </a:ext>
            </a:extLst>
          </p:cNvPr>
          <p:cNvSpPr>
            <a:spLocks noGrp="1"/>
          </p:cNvSpPr>
          <p:nvPr>
            <p:ph type="body" sz="quarter" idx="1"/>
          </p:nvPr>
        </p:nvSpPr>
        <p:spPr>
          <a:xfrm>
            <a:off x="560401" y="2341499"/>
            <a:ext cx="6754800" cy="1609817"/>
          </a:xfrm>
        </p:spPr>
        <p:txBody>
          <a:bodyPr>
            <a:normAutofit/>
          </a:bodyPr>
          <a:lstStyle/>
          <a:p>
            <a:r>
              <a:rPr lang="en-GB" b="0" dirty="0"/>
              <a:t>To address the heterogeneity of data, we employed an </a:t>
            </a:r>
            <a:r>
              <a:rPr lang="en-GB" dirty="0"/>
              <a:t>ontology-based</a:t>
            </a:r>
            <a:r>
              <a:rPr lang="en-GB" b="0" dirty="0"/>
              <a:t> approach, which </a:t>
            </a:r>
            <a:r>
              <a:rPr lang="en-GB" dirty="0"/>
              <a:t>formally describes </a:t>
            </a:r>
            <a:r>
              <a:rPr lang="en-GB" b="0" dirty="0"/>
              <a:t>the entities in a  domain and how they relate to each other.</a:t>
            </a:r>
          </a:p>
        </p:txBody>
      </p:sp>
    </p:spTree>
    <p:extLst>
      <p:ext uri="{BB962C8B-B14F-4D97-AF65-F5344CB8AC3E}">
        <p14:creationId xmlns:p14="http://schemas.microsoft.com/office/powerpoint/2010/main" val="3861672442"/>
      </p:ext>
    </p:extLst>
  </p:cSld>
  <p:clrMapOvr>
    <a:masterClrMapping/>
  </p:clrMapOvr>
  <p:transition spd="med"/>
</p:sld>
</file>

<file path=ppt/theme/theme1.xml><?xml version="1.0" encoding="utf-8"?>
<a:theme xmlns:a="http://schemas.openxmlformats.org/drawingml/2006/main" name="White">
  <a:themeElements>
    <a:clrScheme name="BH24">
      <a:dk1>
        <a:srgbClr val="FFFFFF"/>
      </a:dk1>
      <a:lt1>
        <a:srgbClr val="000000"/>
      </a:lt1>
      <a:dk2>
        <a:srgbClr val="B1AFB1"/>
      </a:dk2>
      <a:lt2>
        <a:srgbClr val="243746"/>
      </a:lt2>
      <a:accent1>
        <a:srgbClr val="5BC2E7"/>
      </a:accent1>
      <a:accent2>
        <a:srgbClr val="1A658F"/>
      </a:accent2>
      <a:accent3>
        <a:srgbClr val="D0DF00"/>
      </a:accent3>
      <a:accent4>
        <a:srgbClr val="8E3A80"/>
      </a:accent4>
      <a:accent5>
        <a:srgbClr val="00A376"/>
      </a:accent5>
      <a:accent6>
        <a:srgbClr val="ED8B00"/>
      </a:accent6>
      <a:hlink>
        <a:srgbClr val="5BC2E7"/>
      </a:hlink>
      <a:folHlink>
        <a:srgbClr val="8E3A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Asap SemiBold"/>
            <a:ea typeface="Asap SemiBold"/>
            <a:cs typeface="Asap SemiBold"/>
            <a:sym typeface="Asap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Spartan Bold"/>
        <a:ea typeface="Spartan Bold"/>
        <a:cs typeface="Spartan Bold"/>
      </a:majorFont>
      <a:minorFont>
        <a:latin typeface="Spartan Bold"/>
        <a:ea typeface="Spartan Bold"/>
        <a:cs typeface="Spartan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Asap SemiBold"/>
            <a:ea typeface="Asap SemiBold"/>
            <a:cs typeface="Asap SemiBold"/>
            <a:sym typeface="Asap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4ba11f4-2931-4fcd-a6e3-8f471cfc29c0" xsi:nil="true"/>
    <lcf76f155ced4ddcb4097134ff3c332f xmlns="e6fa26e8-7807-46c3-9e5c-9f5d6b61bc3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E2E7756C3890541B25F222B995FAFBC" ma:contentTypeVersion="18" ma:contentTypeDescription="Create a new document." ma:contentTypeScope="" ma:versionID="a7aea450ca87449a5020611a85d3f864">
  <xsd:schema xmlns:xsd="http://www.w3.org/2001/XMLSchema" xmlns:xs="http://www.w3.org/2001/XMLSchema" xmlns:p="http://schemas.microsoft.com/office/2006/metadata/properties" xmlns:ns2="e6fa26e8-7807-46c3-9e5c-9f5d6b61bc32" xmlns:ns3="94ba11f4-2931-4fcd-a6e3-8f471cfc29c0" targetNamespace="http://schemas.microsoft.com/office/2006/metadata/properties" ma:root="true" ma:fieldsID="5ba5d4d8d00c92904165707e9f07ad6f" ns2:_="" ns3:_="">
    <xsd:import namespace="e6fa26e8-7807-46c3-9e5c-9f5d6b61bc32"/>
    <xsd:import namespace="94ba11f4-2931-4fcd-a6e3-8f471cfc29c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fa26e8-7807-46c3-9e5c-9f5d6b61bc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bdc0606b-8e5a-4aee-a68c-f4efcab0e830"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a11f4-2931-4fcd-a6e3-8f471cfc29c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be18278-8dd5-4698-b7b8-573452de3c69}" ma:internalName="TaxCatchAll" ma:showField="CatchAllData" ma:web="94ba11f4-2931-4fcd-a6e3-8f471cfc29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42019F-8FA7-462C-903B-A20615AF1E9D}">
  <ds:schemaRefs>
    <ds:schemaRef ds:uri="http://schemas.microsoft.com/sharepoint/v3/contenttype/forms"/>
  </ds:schemaRefs>
</ds:datastoreItem>
</file>

<file path=customXml/itemProps2.xml><?xml version="1.0" encoding="utf-8"?>
<ds:datastoreItem xmlns:ds="http://schemas.openxmlformats.org/officeDocument/2006/customXml" ds:itemID="{55830E46-579E-4485-B9E1-5BA99AAED4D3}">
  <ds:schemaRefs>
    <ds:schemaRef ds:uri="http://schemas.microsoft.com/office/2006/metadata/properties"/>
    <ds:schemaRef ds:uri="http://schemas.microsoft.com/office/infopath/2007/PartnerControls"/>
    <ds:schemaRef ds:uri="http://schemas.microsoft.com/office/2006/documentManagement/types"/>
    <ds:schemaRef ds:uri="http://purl.org/dc/terms/"/>
    <ds:schemaRef ds:uri="http://purl.org/dc/dcmitype/"/>
    <ds:schemaRef ds:uri="94ba11f4-2931-4fcd-a6e3-8f471cfc29c0"/>
    <ds:schemaRef ds:uri="http://purl.org/dc/elements/1.1/"/>
    <ds:schemaRef ds:uri="http://schemas.openxmlformats.org/package/2006/metadata/core-properties"/>
    <ds:schemaRef ds:uri="e6fa26e8-7807-46c3-9e5c-9f5d6b61bc32"/>
    <ds:schemaRef ds:uri="http://www.w3.org/XML/1998/namespace"/>
  </ds:schemaRefs>
</ds:datastoreItem>
</file>

<file path=customXml/itemProps3.xml><?xml version="1.0" encoding="utf-8"?>
<ds:datastoreItem xmlns:ds="http://schemas.openxmlformats.org/officeDocument/2006/customXml" ds:itemID="{893A707E-B25E-485F-BCCB-2E760FA1F1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fa26e8-7807-46c3-9e5c-9f5d6b61bc32"/>
    <ds:schemaRef ds:uri="94ba11f4-2931-4fcd-a6e3-8f471cfc29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5159</TotalTime>
  <Words>1295</Words>
  <Application>Microsoft Office PowerPoint</Application>
  <PresentationFormat>Personalizzato</PresentationFormat>
  <Paragraphs>115</Paragraphs>
  <Slides>30</Slides>
  <Notes>28</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30</vt:i4>
      </vt:variant>
    </vt:vector>
  </HeadingPairs>
  <TitlesOfParts>
    <vt:vector size="41" baseType="lpstr">
      <vt:lpstr>Arial</vt:lpstr>
      <vt:lpstr>Arial Black</vt:lpstr>
      <vt:lpstr>Asap Regular</vt:lpstr>
      <vt:lpstr>Asap SemiBold</vt:lpstr>
      <vt:lpstr>Helvetica</vt:lpstr>
      <vt:lpstr>Helvetica Neue</vt:lpstr>
      <vt:lpstr>Helvetica Neue Medium</vt:lpstr>
      <vt:lpstr>HelveticaNeueLT Std</vt:lpstr>
      <vt:lpstr>Monotype Sorts</vt:lpstr>
      <vt:lpstr>Wingdings</vt:lpstr>
      <vt:lpstr>White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THANKS FOR YOUR ATTENTION!</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Hughes, Jennifer</dc:creator>
  <cp:lastModifiedBy>Nicola dA</cp:lastModifiedBy>
  <cp:revision>44</cp:revision>
  <dcterms:modified xsi:type="dcterms:W3CDTF">2024-08-14T19:54:19Z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0x0101002E2E7756C3890541B25F222B995FAFBC</vt:lpwstr>
  </property>
  <property fmtid="{D5CDD505-2E9C-101B-9397-08002B2CF9AE}" pid="3" name="Order">
    <vt:r8>2400</vt:r8>
  </property>
  <property fmtid="{D5CDD505-2E9C-101B-9397-08002B2CF9AE}" pid="4" name="MediaServiceImageTags">
    <vt:lpwstr/>
  </property>
  <property fmtid="{D5CDD505-2E9C-101B-9397-08002B2CF9AE}" pid="5" name="MSIP_Label_2bbab825-a111-45e4-86a1-18cee0005896_Enabled">
    <vt:lpwstr>true</vt:lpwstr>
  </property>
  <property fmtid="{D5CDD505-2E9C-101B-9397-08002B2CF9AE}" pid="6" name="MSIP_Label_2bbab825-a111-45e4-86a1-18cee0005896_SetDate">
    <vt:lpwstr>2022-09-12T19:49:12Z</vt:lpwstr>
  </property>
  <property fmtid="{D5CDD505-2E9C-101B-9397-08002B2CF9AE}" pid="7" name="MSIP_Label_2bbab825-a111-45e4-86a1-18cee0005896_Method">
    <vt:lpwstr>Standard</vt:lpwstr>
  </property>
  <property fmtid="{D5CDD505-2E9C-101B-9397-08002B2CF9AE}" pid="8" name="MSIP_Label_2bbab825-a111-45e4-86a1-18cee0005896_Name">
    <vt:lpwstr>2bbab825-a111-45e4-86a1-18cee0005896</vt:lpwstr>
  </property>
  <property fmtid="{D5CDD505-2E9C-101B-9397-08002B2CF9AE}" pid="9" name="MSIP_Label_2bbab825-a111-45e4-86a1-18cee0005896_SiteId">
    <vt:lpwstr>2567d566-604c-408a-8a60-55d0dc9d9d6b</vt:lpwstr>
  </property>
  <property fmtid="{D5CDD505-2E9C-101B-9397-08002B2CF9AE}" pid="10" name="MSIP_Label_2bbab825-a111-45e4-86a1-18cee0005896_ActionId">
    <vt:lpwstr>fb160a31-7410-41e6-bfbb-a8ca79fec1f7</vt:lpwstr>
  </property>
  <property fmtid="{D5CDD505-2E9C-101B-9397-08002B2CF9AE}" pid="11" name="MSIP_Label_2bbab825-a111-45e4-86a1-18cee0005896_ContentBits">
    <vt:lpwstr>2</vt:lpwstr>
  </property>
  <property fmtid="{D5CDD505-2E9C-101B-9397-08002B2CF9AE}" pid="12" name="ClassificationContentMarkingFooterLocations">
    <vt:lpwstr>White:3</vt:lpwstr>
  </property>
  <property fmtid="{D5CDD505-2E9C-101B-9397-08002B2CF9AE}" pid="13" name="ClassificationContentMarkingFooterText">
    <vt:lpwstr>Information Classification: General</vt:lpwstr>
  </property>
</Properties>
</file>